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Oswald Bold" charset="1" panose="00000800000000000000"/>
      <p:regular r:id="rId23"/>
    </p:embeddedFont>
    <p:embeddedFont>
      <p:font typeface="Oswald" charset="1" panose="00000500000000000000"/>
      <p:regular r:id="rId24"/>
    </p:embeddedFont>
    <p:embeddedFont>
      <p:font typeface="Aileron" charset="1" panose="00000500000000000000"/>
      <p:regular r:id="rId25"/>
    </p:embeddedFont>
    <p:embeddedFont>
      <p:font typeface="Aileron Bold" charset="1" panose="00000800000000000000"/>
      <p:regular r:id="rId26"/>
    </p:embeddedFont>
    <p:embeddedFont>
      <p:font typeface="Canva Sans" charset="1" panose="020B05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4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27254" y="9492469"/>
            <a:ext cx="8269787" cy="581773"/>
            <a:chOff x="0" y="0"/>
            <a:chExt cx="1693959" cy="1191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93959" cy="119169"/>
            </a:xfrm>
            <a:custGeom>
              <a:avLst/>
              <a:gdLst/>
              <a:ahLst/>
              <a:cxnLst/>
              <a:rect r="r" b="b" t="t" l="l"/>
              <a:pathLst>
                <a:path h="119169" w="1693959">
                  <a:moveTo>
                    <a:pt x="1490759" y="0"/>
                  </a:moveTo>
                  <a:lnTo>
                    <a:pt x="0" y="0"/>
                  </a:lnTo>
                  <a:lnTo>
                    <a:pt x="203200" y="119169"/>
                  </a:lnTo>
                  <a:lnTo>
                    <a:pt x="1693959" y="119169"/>
                  </a:lnTo>
                  <a:lnTo>
                    <a:pt x="1490759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2525">
                    <a:alpha val="100000"/>
                  </a:srgbClr>
                </a:gs>
                <a:gs pos="100000">
                  <a:srgbClr val="59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1490759" cy="157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1377632" y="-268490"/>
            <a:ext cx="7136751" cy="6084080"/>
          </a:xfrm>
          <a:custGeom>
            <a:avLst/>
            <a:gdLst/>
            <a:ahLst/>
            <a:cxnLst/>
            <a:rect r="r" b="b" t="t" l="l"/>
            <a:pathLst>
              <a:path h="6084080" w="7136751">
                <a:moveTo>
                  <a:pt x="7136750" y="0"/>
                </a:moveTo>
                <a:lnTo>
                  <a:pt x="0" y="0"/>
                </a:lnTo>
                <a:lnTo>
                  <a:pt x="0" y="6084079"/>
                </a:lnTo>
                <a:lnTo>
                  <a:pt x="7136750" y="6084079"/>
                </a:lnTo>
                <a:lnTo>
                  <a:pt x="71367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5184742" y="5579102"/>
            <a:ext cx="576936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true" flipV="true" rot="0">
            <a:off x="8976770" y="4639641"/>
            <a:ext cx="6755835" cy="6215368"/>
          </a:xfrm>
          <a:custGeom>
            <a:avLst/>
            <a:gdLst/>
            <a:ahLst/>
            <a:cxnLst/>
            <a:rect r="r" b="b" t="t" l="l"/>
            <a:pathLst>
              <a:path h="6215368" w="6755835">
                <a:moveTo>
                  <a:pt x="6755835" y="6215368"/>
                </a:moveTo>
                <a:lnTo>
                  <a:pt x="0" y="6215368"/>
                </a:lnTo>
                <a:lnTo>
                  <a:pt x="0" y="0"/>
                </a:lnTo>
                <a:lnTo>
                  <a:pt x="6755835" y="0"/>
                </a:lnTo>
                <a:lnTo>
                  <a:pt x="6755835" y="621536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13415" y="4834070"/>
            <a:ext cx="7349169" cy="8551761"/>
            <a:chOff x="0" y="0"/>
            <a:chExt cx="6985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2525">
                    <a:alpha val="100000"/>
                  </a:srgbClr>
                </a:gs>
                <a:gs pos="100000">
                  <a:srgbClr val="59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145249" y="5143500"/>
            <a:ext cx="6817336" cy="7932900"/>
            <a:chOff x="0" y="0"/>
            <a:chExt cx="6985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22065" t="0" r="-84803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910131" y="867620"/>
            <a:ext cx="7349169" cy="8551761"/>
            <a:chOff x="0" y="0"/>
            <a:chExt cx="6985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2525">
                    <a:alpha val="100000"/>
                  </a:srgbClr>
                </a:gs>
                <a:gs pos="100000">
                  <a:srgbClr val="59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176047" y="1177050"/>
            <a:ext cx="6817336" cy="7932900"/>
            <a:chOff x="0" y="0"/>
            <a:chExt cx="6985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8"/>
              <a:stretch>
                <a:fillRect l="-8181" t="0" r="-8181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5184742" y="5486633"/>
            <a:ext cx="184939" cy="18493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602374" y="5486633"/>
            <a:ext cx="184939" cy="18493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252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307276" y="5486633"/>
            <a:ext cx="184939" cy="184939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352069" y="173841"/>
            <a:ext cx="3471508" cy="854859"/>
          </a:xfrm>
          <a:custGeom>
            <a:avLst/>
            <a:gdLst/>
            <a:ahLst/>
            <a:cxnLst/>
            <a:rect r="r" b="b" t="t" l="l"/>
            <a:pathLst>
              <a:path h="854859" w="3471508">
                <a:moveTo>
                  <a:pt x="0" y="0"/>
                </a:moveTo>
                <a:lnTo>
                  <a:pt x="3471508" y="0"/>
                </a:lnTo>
                <a:lnTo>
                  <a:pt x="3471508" y="854859"/>
                </a:lnTo>
                <a:lnTo>
                  <a:pt x="0" y="8548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8700" y="3593510"/>
            <a:ext cx="7595757" cy="154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42"/>
              </a:lnSpc>
            </a:pPr>
            <a:r>
              <a:rPr lang="en-US" sz="9101" b="true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PLIFT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2045265"/>
            <a:ext cx="7595757" cy="1551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42"/>
              </a:lnSpc>
            </a:pPr>
            <a:r>
              <a:rPr lang="en-US" sz="9101" b="true">
                <a:solidFill>
                  <a:srgbClr val="FF2525"/>
                </a:solidFill>
                <a:latin typeface="Oswald Bold"/>
                <a:ea typeface="Oswald Bold"/>
                <a:cs typeface="Oswald Bold"/>
                <a:sym typeface="Oswald Bold"/>
              </a:rPr>
              <a:t>PROYECTO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242532" y="2045265"/>
            <a:ext cx="1874244" cy="1551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42"/>
              </a:lnSpc>
            </a:pPr>
            <a:r>
              <a:rPr lang="en-US" sz="9101" b="true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APT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6252746"/>
            <a:ext cx="4637596" cy="300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2146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Integrantes: </a:t>
            </a:r>
          </a:p>
          <a:p>
            <a:pPr algn="l" marL="463347" indent="-231673" lvl="1">
              <a:lnSpc>
                <a:spcPts val="3004"/>
              </a:lnSpc>
              <a:buFont typeface="Arial"/>
              <a:buChar char="•"/>
            </a:pPr>
            <a:r>
              <a:rPr lang="en-US" sz="2146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Alonso Barrera Silva</a:t>
            </a:r>
          </a:p>
          <a:p>
            <a:pPr algn="l" marL="463347" indent="-231673" lvl="1">
              <a:lnSpc>
                <a:spcPts val="3004"/>
              </a:lnSpc>
              <a:buFont typeface="Arial"/>
              <a:buChar char="•"/>
            </a:pPr>
            <a:r>
              <a:rPr lang="en-US" sz="2146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Germán Macías Hernández </a:t>
            </a:r>
          </a:p>
          <a:p>
            <a:pPr algn="l" marL="463347" indent="-231673" lvl="1">
              <a:lnSpc>
                <a:spcPts val="3004"/>
              </a:lnSpc>
              <a:buFont typeface="Arial"/>
              <a:buChar char="•"/>
            </a:pPr>
            <a:r>
              <a:rPr lang="en-US" sz="2146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Matías Muñoz Lillo</a:t>
            </a:r>
          </a:p>
          <a:p>
            <a:pPr algn="l" marL="463347" indent="-231673" lvl="1">
              <a:lnSpc>
                <a:spcPts val="3004"/>
              </a:lnSpc>
              <a:buFont typeface="Arial"/>
              <a:buChar char="•"/>
            </a:pPr>
            <a:r>
              <a:rPr lang="en-US" sz="2146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Danae Venegas Maldonado</a:t>
            </a:r>
          </a:p>
          <a:p>
            <a:pPr algn="l">
              <a:lnSpc>
                <a:spcPts val="3004"/>
              </a:lnSpc>
            </a:pPr>
            <a:r>
              <a:rPr lang="en-US" sz="2146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Profesor:</a:t>
            </a:r>
          </a:p>
          <a:p>
            <a:pPr algn="l" marL="463347" indent="-231673" lvl="1">
              <a:lnSpc>
                <a:spcPts val="3004"/>
              </a:lnSpc>
              <a:buFont typeface="Arial"/>
              <a:buChar char="•"/>
            </a:pPr>
            <a:r>
              <a:rPr lang="en-US" sz="2146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Aldo Martínez Ordenes</a:t>
            </a:r>
          </a:p>
          <a:p>
            <a:pPr algn="l">
              <a:lnSpc>
                <a:spcPts val="2724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840743" y="-864380"/>
            <a:ext cx="7136751" cy="6084080"/>
          </a:xfrm>
          <a:custGeom>
            <a:avLst/>
            <a:gdLst/>
            <a:ahLst/>
            <a:cxnLst/>
            <a:rect r="r" b="b" t="t" l="l"/>
            <a:pathLst>
              <a:path h="6084080" w="7136751">
                <a:moveTo>
                  <a:pt x="7136750" y="0"/>
                </a:moveTo>
                <a:lnTo>
                  <a:pt x="0" y="0"/>
                </a:lnTo>
                <a:lnTo>
                  <a:pt x="0" y="6084080"/>
                </a:lnTo>
                <a:lnTo>
                  <a:pt x="7136750" y="6084080"/>
                </a:lnTo>
                <a:lnTo>
                  <a:pt x="71367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4123756" y="4806305"/>
            <a:ext cx="6755835" cy="6215368"/>
          </a:xfrm>
          <a:custGeom>
            <a:avLst/>
            <a:gdLst/>
            <a:ahLst/>
            <a:cxnLst/>
            <a:rect r="r" b="b" t="t" l="l"/>
            <a:pathLst>
              <a:path h="6215368" w="6755835">
                <a:moveTo>
                  <a:pt x="0" y="6215368"/>
                </a:moveTo>
                <a:lnTo>
                  <a:pt x="6755835" y="6215368"/>
                </a:lnTo>
                <a:lnTo>
                  <a:pt x="6755835" y="0"/>
                </a:lnTo>
                <a:lnTo>
                  <a:pt x="0" y="0"/>
                </a:lnTo>
                <a:lnTo>
                  <a:pt x="0" y="621536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778606"/>
            <a:ext cx="5695084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2525"/>
                </a:solidFill>
                <a:latin typeface="Oswald Bold"/>
                <a:ea typeface="Oswald Bold"/>
                <a:cs typeface="Oswald Bold"/>
                <a:sym typeface="Oswald Bold"/>
              </a:rPr>
              <a:t>ESPECIFICOS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18156"/>
            <a:ext cx="7158571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OBJETIVOS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3800" y="3593038"/>
            <a:ext cx="16230600" cy="628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3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Registrar y administrar datos iniciales del atleta (1RM, historial de lesiones, experiencia, disponibilidad).</a:t>
            </a:r>
          </a:p>
          <a:p>
            <a:pPr algn="just">
              <a:lnSpc>
                <a:spcPts val="3360"/>
              </a:lnSpc>
            </a:pPr>
          </a:p>
          <a:p>
            <a:pPr algn="just" marL="604523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Generar ciclos automáticos de entrenamiento basados en algoritmos de periodización adaptados al powerlifting.</a:t>
            </a:r>
          </a:p>
          <a:p>
            <a:pPr algn="just">
              <a:lnSpc>
                <a:spcPts val="3360"/>
              </a:lnSpc>
            </a:pPr>
          </a:p>
          <a:p>
            <a:pPr algn="just" marL="604523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Integrar un sistema de IA simple que ajuste cargas, volúmenes e intensidad según el rendimiento.</a:t>
            </a:r>
          </a:p>
          <a:p>
            <a:pPr algn="just">
              <a:lnSpc>
                <a:spcPts val="3360"/>
              </a:lnSpc>
            </a:pPr>
          </a:p>
          <a:p>
            <a:pPr algn="just" marL="604523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Desarrollar un panel de control para coaches con métricas, alertas y seguimiento de múltiples atletas.</a:t>
            </a:r>
          </a:p>
          <a:p>
            <a:pPr algn="just">
              <a:lnSpc>
                <a:spcPts val="3360"/>
              </a:lnSpc>
            </a:pPr>
          </a:p>
          <a:p>
            <a:pPr algn="just" marL="604523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Incorporar una funcionalidad de preparación para competencias, ajustando la programación según la fecha del evento.</a:t>
            </a:r>
          </a:p>
          <a:p>
            <a:pPr algn="just">
              <a:lnSpc>
                <a:spcPts val="3360"/>
              </a:lnSpc>
            </a:pPr>
          </a:p>
          <a:p>
            <a:pPr algn="just">
              <a:lnSpc>
                <a:spcPts val="336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155384" y="3563894"/>
            <a:ext cx="339184" cy="394686"/>
            <a:chOff x="0" y="0"/>
            <a:chExt cx="452245" cy="52624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52245" cy="526249"/>
              <a:chOff x="0" y="0"/>
              <a:chExt cx="6985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2525">
                      <a:alpha val="100000"/>
                    </a:srgbClr>
                  </a:gs>
                  <a:gs pos="100000">
                    <a:srgbClr val="5900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62818" y="138604"/>
              <a:ext cx="326610" cy="249040"/>
            </a:xfrm>
            <a:custGeom>
              <a:avLst/>
              <a:gdLst/>
              <a:ahLst/>
              <a:cxnLst/>
              <a:rect r="r" b="b" t="t" l="l"/>
              <a:pathLst>
                <a:path h="249040" w="326610">
                  <a:moveTo>
                    <a:pt x="0" y="0"/>
                  </a:moveTo>
                  <a:lnTo>
                    <a:pt x="326609" y="0"/>
                  </a:lnTo>
                  <a:lnTo>
                    <a:pt x="326609" y="249040"/>
                  </a:lnTo>
                  <a:lnTo>
                    <a:pt x="0" y="249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55384" y="6086475"/>
            <a:ext cx="339184" cy="394686"/>
            <a:chOff x="0" y="0"/>
            <a:chExt cx="452245" cy="52624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452245" cy="526249"/>
              <a:chOff x="0" y="0"/>
              <a:chExt cx="6985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2525">
                      <a:alpha val="100000"/>
                    </a:srgbClr>
                  </a:gs>
                  <a:gs pos="100000">
                    <a:srgbClr val="5900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62818" y="138604"/>
              <a:ext cx="326610" cy="249040"/>
            </a:xfrm>
            <a:custGeom>
              <a:avLst/>
              <a:gdLst/>
              <a:ahLst/>
              <a:cxnLst/>
              <a:rect r="r" b="b" t="t" l="l"/>
              <a:pathLst>
                <a:path h="249040" w="326610">
                  <a:moveTo>
                    <a:pt x="0" y="0"/>
                  </a:moveTo>
                  <a:lnTo>
                    <a:pt x="326609" y="0"/>
                  </a:lnTo>
                  <a:lnTo>
                    <a:pt x="326609" y="249040"/>
                  </a:lnTo>
                  <a:lnTo>
                    <a:pt x="0" y="249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55384" y="6978865"/>
            <a:ext cx="339184" cy="394686"/>
            <a:chOff x="0" y="0"/>
            <a:chExt cx="452245" cy="526249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452245" cy="526249"/>
              <a:chOff x="0" y="0"/>
              <a:chExt cx="6985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2525">
                      <a:alpha val="100000"/>
                    </a:srgbClr>
                  </a:gs>
                  <a:gs pos="100000">
                    <a:srgbClr val="5900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62818" y="138604"/>
              <a:ext cx="326610" cy="249040"/>
            </a:xfrm>
            <a:custGeom>
              <a:avLst/>
              <a:gdLst/>
              <a:ahLst/>
              <a:cxnLst/>
              <a:rect r="r" b="b" t="t" l="l"/>
              <a:pathLst>
                <a:path h="249040" w="326610">
                  <a:moveTo>
                    <a:pt x="0" y="0"/>
                  </a:moveTo>
                  <a:lnTo>
                    <a:pt x="326609" y="0"/>
                  </a:lnTo>
                  <a:lnTo>
                    <a:pt x="326609" y="249040"/>
                  </a:lnTo>
                  <a:lnTo>
                    <a:pt x="0" y="249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155384" y="8240326"/>
            <a:ext cx="339184" cy="394686"/>
            <a:chOff x="0" y="0"/>
            <a:chExt cx="452245" cy="52624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452245" cy="526249"/>
              <a:chOff x="0" y="0"/>
              <a:chExt cx="6985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2525">
                      <a:alpha val="100000"/>
                    </a:srgbClr>
                  </a:gs>
                  <a:gs pos="100000">
                    <a:srgbClr val="5900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62818" y="138604"/>
              <a:ext cx="326610" cy="249040"/>
            </a:xfrm>
            <a:custGeom>
              <a:avLst/>
              <a:gdLst/>
              <a:ahLst/>
              <a:cxnLst/>
              <a:rect r="r" b="b" t="t" l="l"/>
              <a:pathLst>
                <a:path h="249040" w="326610">
                  <a:moveTo>
                    <a:pt x="0" y="0"/>
                  </a:moveTo>
                  <a:lnTo>
                    <a:pt x="326609" y="0"/>
                  </a:lnTo>
                  <a:lnTo>
                    <a:pt x="326609" y="249040"/>
                  </a:lnTo>
                  <a:lnTo>
                    <a:pt x="0" y="249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155384" y="4825014"/>
            <a:ext cx="339184" cy="394686"/>
            <a:chOff x="0" y="0"/>
            <a:chExt cx="452245" cy="526249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452245" cy="526249"/>
              <a:chOff x="0" y="0"/>
              <a:chExt cx="6985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2525">
                      <a:alpha val="100000"/>
                    </a:srgbClr>
                  </a:gs>
                  <a:gs pos="100000">
                    <a:srgbClr val="5900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0">
              <a:off x="62818" y="138604"/>
              <a:ext cx="326610" cy="249040"/>
            </a:xfrm>
            <a:custGeom>
              <a:avLst/>
              <a:gdLst/>
              <a:ahLst/>
              <a:cxnLst/>
              <a:rect r="r" b="b" t="t" l="l"/>
              <a:pathLst>
                <a:path h="249040" w="326610">
                  <a:moveTo>
                    <a:pt x="0" y="0"/>
                  </a:moveTo>
                  <a:lnTo>
                    <a:pt x="326609" y="0"/>
                  </a:lnTo>
                  <a:lnTo>
                    <a:pt x="326609" y="249040"/>
                  </a:lnTo>
                  <a:lnTo>
                    <a:pt x="0" y="249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840743" y="-864380"/>
            <a:ext cx="7136751" cy="6084080"/>
          </a:xfrm>
          <a:custGeom>
            <a:avLst/>
            <a:gdLst/>
            <a:ahLst/>
            <a:cxnLst/>
            <a:rect r="r" b="b" t="t" l="l"/>
            <a:pathLst>
              <a:path h="6084080" w="7136751">
                <a:moveTo>
                  <a:pt x="7136750" y="0"/>
                </a:moveTo>
                <a:lnTo>
                  <a:pt x="0" y="0"/>
                </a:lnTo>
                <a:lnTo>
                  <a:pt x="0" y="6084080"/>
                </a:lnTo>
                <a:lnTo>
                  <a:pt x="7136750" y="6084080"/>
                </a:lnTo>
                <a:lnTo>
                  <a:pt x="71367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4123756" y="4806305"/>
            <a:ext cx="6755835" cy="6215368"/>
          </a:xfrm>
          <a:custGeom>
            <a:avLst/>
            <a:gdLst/>
            <a:ahLst/>
            <a:cxnLst/>
            <a:rect r="r" b="b" t="t" l="l"/>
            <a:pathLst>
              <a:path h="6215368" w="6755835">
                <a:moveTo>
                  <a:pt x="0" y="6215368"/>
                </a:moveTo>
                <a:lnTo>
                  <a:pt x="6755835" y="6215368"/>
                </a:lnTo>
                <a:lnTo>
                  <a:pt x="6755835" y="0"/>
                </a:lnTo>
                <a:lnTo>
                  <a:pt x="0" y="0"/>
                </a:lnTo>
                <a:lnTo>
                  <a:pt x="0" y="621536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55384" y="3563894"/>
            <a:ext cx="339184" cy="394686"/>
            <a:chOff x="0" y="0"/>
            <a:chExt cx="452245" cy="526249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452245" cy="526249"/>
              <a:chOff x="0" y="0"/>
              <a:chExt cx="6985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2525">
                      <a:alpha val="100000"/>
                    </a:srgbClr>
                  </a:gs>
                  <a:gs pos="100000">
                    <a:srgbClr val="5900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62818" y="138604"/>
              <a:ext cx="326610" cy="249040"/>
            </a:xfrm>
            <a:custGeom>
              <a:avLst/>
              <a:gdLst/>
              <a:ahLst/>
              <a:cxnLst/>
              <a:rect r="r" b="b" t="t" l="l"/>
              <a:pathLst>
                <a:path h="249040" w="326610">
                  <a:moveTo>
                    <a:pt x="0" y="0"/>
                  </a:moveTo>
                  <a:lnTo>
                    <a:pt x="326609" y="0"/>
                  </a:lnTo>
                  <a:lnTo>
                    <a:pt x="326609" y="249040"/>
                  </a:lnTo>
                  <a:lnTo>
                    <a:pt x="0" y="249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55384" y="4558655"/>
            <a:ext cx="339184" cy="394686"/>
            <a:chOff x="0" y="0"/>
            <a:chExt cx="452245" cy="526249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52245" cy="526249"/>
              <a:chOff x="0" y="0"/>
              <a:chExt cx="6985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2525">
                      <a:alpha val="100000"/>
                    </a:srgbClr>
                  </a:gs>
                  <a:gs pos="100000">
                    <a:srgbClr val="5900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62818" y="138604"/>
              <a:ext cx="326610" cy="249040"/>
            </a:xfrm>
            <a:custGeom>
              <a:avLst/>
              <a:gdLst/>
              <a:ahLst/>
              <a:cxnLst/>
              <a:rect r="r" b="b" t="t" l="l"/>
              <a:pathLst>
                <a:path h="249040" w="326610">
                  <a:moveTo>
                    <a:pt x="0" y="0"/>
                  </a:moveTo>
                  <a:lnTo>
                    <a:pt x="326609" y="0"/>
                  </a:lnTo>
                  <a:lnTo>
                    <a:pt x="326609" y="249040"/>
                  </a:lnTo>
                  <a:lnTo>
                    <a:pt x="0" y="249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55384" y="5493600"/>
            <a:ext cx="339184" cy="394686"/>
            <a:chOff x="0" y="0"/>
            <a:chExt cx="452245" cy="52624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452245" cy="526249"/>
              <a:chOff x="0" y="0"/>
              <a:chExt cx="6985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2525">
                      <a:alpha val="100000"/>
                    </a:srgbClr>
                  </a:gs>
                  <a:gs pos="100000">
                    <a:srgbClr val="5900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62818" y="138604"/>
              <a:ext cx="326610" cy="249040"/>
            </a:xfrm>
            <a:custGeom>
              <a:avLst/>
              <a:gdLst/>
              <a:ahLst/>
              <a:cxnLst/>
              <a:rect r="r" b="b" t="t" l="l"/>
              <a:pathLst>
                <a:path h="249040" w="326610">
                  <a:moveTo>
                    <a:pt x="0" y="0"/>
                  </a:moveTo>
                  <a:lnTo>
                    <a:pt x="326609" y="0"/>
                  </a:lnTo>
                  <a:lnTo>
                    <a:pt x="326609" y="249040"/>
                  </a:lnTo>
                  <a:lnTo>
                    <a:pt x="0" y="249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55384" y="6393112"/>
            <a:ext cx="339184" cy="394686"/>
            <a:chOff x="0" y="0"/>
            <a:chExt cx="452245" cy="526249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452245" cy="526249"/>
              <a:chOff x="0" y="0"/>
              <a:chExt cx="6985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2525">
                      <a:alpha val="100000"/>
                    </a:srgbClr>
                  </a:gs>
                  <a:gs pos="100000">
                    <a:srgbClr val="5900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62818" y="138604"/>
              <a:ext cx="326610" cy="249040"/>
            </a:xfrm>
            <a:custGeom>
              <a:avLst/>
              <a:gdLst/>
              <a:ahLst/>
              <a:cxnLst/>
              <a:rect r="r" b="b" t="t" l="l"/>
              <a:pathLst>
                <a:path h="249040" w="326610">
                  <a:moveTo>
                    <a:pt x="0" y="0"/>
                  </a:moveTo>
                  <a:lnTo>
                    <a:pt x="326609" y="0"/>
                  </a:lnTo>
                  <a:lnTo>
                    <a:pt x="326609" y="249040"/>
                  </a:lnTo>
                  <a:lnTo>
                    <a:pt x="0" y="249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155384" y="7370723"/>
            <a:ext cx="339184" cy="394686"/>
            <a:chOff x="0" y="0"/>
            <a:chExt cx="452245" cy="52624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452245" cy="526249"/>
              <a:chOff x="0" y="0"/>
              <a:chExt cx="6985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2525">
                      <a:alpha val="100000"/>
                    </a:srgbClr>
                  </a:gs>
                  <a:gs pos="100000">
                    <a:srgbClr val="5900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62818" y="138604"/>
              <a:ext cx="326610" cy="249040"/>
            </a:xfrm>
            <a:custGeom>
              <a:avLst/>
              <a:gdLst/>
              <a:ahLst/>
              <a:cxnLst/>
              <a:rect r="r" b="b" t="t" l="l"/>
              <a:pathLst>
                <a:path h="249040" w="326610">
                  <a:moveTo>
                    <a:pt x="0" y="0"/>
                  </a:moveTo>
                  <a:lnTo>
                    <a:pt x="326609" y="0"/>
                  </a:lnTo>
                  <a:lnTo>
                    <a:pt x="326609" y="249040"/>
                  </a:lnTo>
                  <a:lnTo>
                    <a:pt x="0" y="249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155384" y="8266435"/>
            <a:ext cx="339184" cy="394686"/>
            <a:chOff x="0" y="0"/>
            <a:chExt cx="452245" cy="526249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452245" cy="526249"/>
              <a:chOff x="0" y="0"/>
              <a:chExt cx="6985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2525">
                      <a:alpha val="100000"/>
                    </a:srgbClr>
                  </a:gs>
                  <a:gs pos="100000">
                    <a:srgbClr val="5900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4" id="34"/>
            <p:cNvSpPr/>
            <p:nvPr/>
          </p:nvSpPr>
          <p:spPr>
            <a:xfrm flipH="false" flipV="false" rot="0">
              <a:off x="62818" y="138604"/>
              <a:ext cx="326610" cy="249040"/>
            </a:xfrm>
            <a:custGeom>
              <a:avLst/>
              <a:gdLst/>
              <a:ahLst/>
              <a:cxnLst/>
              <a:rect r="r" b="b" t="t" l="l"/>
              <a:pathLst>
                <a:path h="249040" w="326610">
                  <a:moveTo>
                    <a:pt x="0" y="0"/>
                  </a:moveTo>
                  <a:lnTo>
                    <a:pt x="326609" y="0"/>
                  </a:lnTo>
                  <a:lnTo>
                    <a:pt x="326609" y="249040"/>
                  </a:lnTo>
                  <a:lnTo>
                    <a:pt x="0" y="249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665450" y="3563894"/>
            <a:ext cx="9735747" cy="513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19"/>
              </a:lnSpc>
            </a:pPr>
            <a:r>
              <a:rPr lang="en-US" sz="30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Dificultades de los integrantes para asistir a reuniones</a:t>
            </a:r>
          </a:p>
          <a:p>
            <a:pPr algn="just">
              <a:lnSpc>
                <a:spcPts val="3719"/>
              </a:lnSpc>
            </a:pPr>
          </a:p>
          <a:p>
            <a:pPr algn="just">
              <a:lnSpc>
                <a:spcPts val="3719"/>
              </a:lnSpc>
            </a:pPr>
            <a:r>
              <a:rPr lang="en-US" sz="30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Un integrante se retrasa en la entrega de su trabajo</a:t>
            </a:r>
          </a:p>
          <a:p>
            <a:pPr algn="just">
              <a:lnSpc>
                <a:spcPts val="3719"/>
              </a:lnSpc>
            </a:pPr>
          </a:p>
          <a:p>
            <a:pPr algn="just">
              <a:lnSpc>
                <a:spcPts val="3719"/>
              </a:lnSpc>
            </a:pPr>
            <a:r>
              <a:rPr lang="en-US" sz="30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Pérdida de avance por parte de un desarrollador</a:t>
            </a:r>
          </a:p>
          <a:p>
            <a:pPr algn="just">
              <a:lnSpc>
                <a:spcPts val="3719"/>
              </a:lnSpc>
            </a:pPr>
          </a:p>
          <a:p>
            <a:pPr algn="just">
              <a:lnSpc>
                <a:spcPts val="3719"/>
              </a:lnSpc>
            </a:pPr>
            <a:r>
              <a:rPr lang="en-US" sz="30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Problemas de salud prolongados de un integrante</a:t>
            </a:r>
          </a:p>
          <a:p>
            <a:pPr algn="just">
              <a:lnSpc>
                <a:spcPts val="3719"/>
              </a:lnSpc>
            </a:pPr>
          </a:p>
          <a:p>
            <a:pPr algn="just">
              <a:lnSpc>
                <a:spcPts val="3719"/>
              </a:lnSpc>
            </a:pPr>
            <a:r>
              <a:rPr lang="en-US" sz="30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Requerimientos mal especificados</a:t>
            </a:r>
          </a:p>
          <a:p>
            <a:pPr algn="just">
              <a:lnSpc>
                <a:spcPts val="3719"/>
              </a:lnSpc>
            </a:pPr>
          </a:p>
          <a:p>
            <a:pPr algn="just">
              <a:lnSpc>
                <a:spcPts val="3719"/>
              </a:lnSpc>
            </a:pPr>
            <a:r>
              <a:rPr lang="en-US" sz="30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Falta de conocimientos técnicos en el equipo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1778606"/>
            <a:ext cx="5695084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2525"/>
                </a:solidFill>
                <a:latin typeface="Oswald Bold"/>
                <a:ea typeface="Oswald Bold"/>
                <a:cs typeface="Oswald Bold"/>
                <a:sym typeface="Oswald Bold"/>
              </a:rPr>
              <a:t>DEL PROYECTO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8700" y="718156"/>
            <a:ext cx="7158571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POSIBLES RIESGOS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840743" y="-1277775"/>
            <a:ext cx="7136751" cy="6084080"/>
          </a:xfrm>
          <a:custGeom>
            <a:avLst/>
            <a:gdLst/>
            <a:ahLst/>
            <a:cxnLst/>
            <a:rect r="r" b="b" t="t" l="l"/>
            <a:pathLst>
              <a:path h="6084080" w="7136751">
                <a:moveTo>
                  <a:pt x="7136750" y="0"/>
                </a:moveTo>
                <a:lnTo>
                  <a:pt x="0" y="0"/>
                </a:lnTo>
                <a:lnTo>
                  <a:pt x="0" y="6084080"/>
                </a:lnTo>
                <a:lnTo>
                  <a:pt x="7136750" y="6084080"/>
                </a:lnTo>
                <a:lnTo>
                  <a:pt x="71367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28054" y="3015083"/>
            <a:ext cx="13231892" cy="5757034"/>
          </a:xfrm>
          <a:custGeom>
            <a:avLst/>
            <a:gdLst/>
            <a:ahLst/>
            <a:cxnLst/>
            <a:rect r="r" b="b" t="t" l="l"/>
            <a:pathLst>
              <a:path h="5757034" w="13231892">
                <a:moveTo>
                  <a:pt x="0" y="0"/>
                </a:moveTo>
                <a:lnTo>
                  <a:pt x="13231892" y="0"/>
                </a:lnTo>
                <a:lnTo>
                  <a:pt x="13231892" y="5757034"/>
                </a:lnTo>
                <a:lnTo>
                  <a:pt x="0" y="57570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81992" y="374650"/>
            <a:ext cx="6324016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ARQUITECTURA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840743" y="-1277775"/>
            <a:ext cx="7136751" cy="6084080"/>
          </a:xfrm>
          <a:custGeom>
            <a:avLst/>
            <a:gdLst/>
            <a:ahLst/>
            <a:cxnLst/>
            <a:rect r="r" b="b" t="t" l="l"/>
            <a:pathLst>
              <a:path h="6084080" w="7136751">
                <a:moveTo>
                  <a:pt x="7136750" y="0"/>
                </a:moveTo>
                <a:lnTo>
                  <a:pt x="0" y="0"/>
                </a:lnTo>
                <a:lnTo>
                  <a:pt x="0" y="6084080"/>
                </a:lnTo>
                <a:lnTo>
                  <a:pt x="7136750" y="6084080"/>
                </a:lnTo>
                <a:lnTo>
                  <a:pt x="71367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09484" y="3489213"/>
            <a:ext cx="10717641" cy="4809478"/>
          </a:xfrm>
          <a:custGeom>
            <a:avLst/>
            <a:gdLst/>
            <a:ahLst/>
            <a:cxnLst/>
            <a:rect r="r" b="b" t="t" l="l"/>
            <a:pathLst>
              <a:path h="4809478" w="10717641">
                <a:moveTo>
                  <a:pt x="0" y="0"/>
                </a:moveTo>
                <a:lnTo>
                  <a:pt x="10717641" y="0"/>
                </a:lnTo>
                <a:lnTo>
                  <a:pt x="10717641" y="4809477"/>
                </a:lnTo>
                <a:lnTo>
                  <a:pt x="0" y="4809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81992" y="579990"/>
            <a:ext cx="6324016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SPRINT </a:t>
            </a:r>
            <a:r>
              <a:rPr lang="en-US" sz="6999" b="true">
                <a:solidFill>
                  <a:srgbClr val="FF2525"/>
                </a:solidFill>
                <a:latin typeface="Oswald Bold"/>
                <a:ea typeface="Oswald Bold"/>
                <a:cs typeface="Oswald Bold"/>
                <a:sym typeface="Oswald Bold"/>
              </a:rPr>
              <a:t>PLANING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0838" y="3641289"/>
            <a:ext cx="5902040" cy="450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1342" indent="-290671" lvl="1">
              <a:lnSpc>
                <a:spcPts val="3231"/>
              </a:lnSpc>
              <a:buFont typeface="Arial"/>
              <a:buChar char="•"/>
            </a:pPr>
            <a:r>
              <a:rPr lang="en-US" b="true" sz="2692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El proyecto se planificó en 9 Sprint de 2 semanas cada uno, con una duración total de 18 semanas.</a:t>
            </a:r>
          </a:p>
          <a:p>
            <a:pPr algn="just">
              <a:lnSpc>
                <a:spcPts val="3231"/>
              </a:lnSpc>
            </a:pPr>
          </a:p>
          <a:p>
            <a:pPr algn="just" marL="581342" indent="-290671" lvl="1">
              <a:lnSpc>
                <a:spcPts val="3231"/>
              </a:lnSpc>
              <a:buFont typeface="Arial"/>
              <a:buChar char="•"/>
            </a:pPr>
            <a:r>
              <a:rPr lang="en-US" b="true" sz="2692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Cada sprint incluye el desarrollo de 2 a 4 tareas principales </a:t>
            </a:r>
          </a:p>
          <a:p>
            <a:pPr algn="just">
              <a:lnSpc>
                <a:spcPts val="3231"/>
              </a:lnSpc>
            </a:pPr>
          </a:p>
          <a:p>
            <a:pPr algn="just" marL="581342" indent="-290671" lvl="1">
              <a:lnSpc>
                <a:spcPts val="3231"/>
              </a:lnSpc>
              <a:buFont typeface="Arial"/>
              <a:buChar char="•"/>
            </a:pPr>
            <a:r>
              <a:rPr lang="en-US" b="true" sz="2692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La planificación es iterativa y flexible</a:t>
            </a:r>
          </a:p>
          <a:p>
            <a:pPr algn="just">
              <a:lnSpc>
                <a:spcPts val="3231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881382" y="-498836"/>
            <a:ext cx="6755835" cy="6215368"/>
          </a:xfrm>
          <a:custGeom>
            <a:avLst/>
            <a:gdLst/>
            <a:ahLst/>
            <a:cxnLst/>
            <a:rect r="r" b="b" t="t" l="l"/>
            <a:pathLst>
              <a:path h="6215368" w="6755835">
                <a:moveTo>
                  <a:pt x="6755836" y="0"/>
                </a:moveTo>
                <a:lnTo>
                  <a:pt x="0" y="0"/>
                </a:lnTo>
                <a:lnTo>
                  <a:pt x="0" y="6215368"/>
                </a:lnTo>
                <a:lnTo>
                  <a:pt x="6755836" y="6215368"/>
                </a:lnTo>
                <a:lnTo>
                  <a:pt x="675583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14226" y="3143679"/>
            <a:ext cx="2934314" cy="6319137"/>
          </a:xfrm>
          <a:custGeom>
            <a:avLst/>
            <a:gdLst/>
            <a:ahLst/>
            <a:cxnLst/>
            <a:rect r="r" b="b" t="t" l="l"/>
            <a:pathLst>
              <a:path h="6319137" w="2934314">
                <a:moveTo>
                  <a:pt x="0" y="0"/>
                </a:moveTo>
                <a:lnTo>
                  <a:pt x="2934313" y="0"/>
                </a:lnTo>
                <a:lnTo>
                  <a:pt x="2934313" y="6319137"/>
                </a:lnTo>
                <a:lnTo>
                  <a:pt x="0" y="6319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09" t="0" r="-499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96169" y="3231021"/>
            <a:ext cx="2895663" cy="6144453"/>
          </a:xfrm>
          <a:custGeom>
            <a:avLst/>
            <a:gdLst/>
            <a:ahLst/>
            <a:cxnLst/>
            <a:rect r="r" b="b" t="t" l="l"/>
            <a:pathLst>
              <a:path h="6144453" w="2895663">
                <a:moveTo>
                  <a:pt x="0" y="0"/>
                </a:moveTo>
                <a:lnTo>
                  <a:pt x="2895662" y="0"/>
                </a:lnTo>
                <a:lnTo>
                  <a:pt x="2895662" y="6144453"/>
                </a:lnTo>
                <a:lnTo>
                  <a:pt x="0" y="6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926" t="-3739" r="-7142" b="-347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77198" y="3231021"/>
            <a:ext cx="2881541" cy="6115680"/>
          </a:xfrm>
          <a:custGeom>
            <a:avLst/>
            <a:gdLst/>
            <a:ahLst/>
            <a:cxnLst/>
            <a:rect r="r" b="b" t="t" l="l"/>
            <a:pathLst>
              <a:path h="6115680" w="2881541">
                <a:moveTo>
                  <a:pt x="0" y="0"/>
                </a:moveTo>
                <a:lnTo>
                  <a:pt x="2881541" y="0"/>
                </a:lnTo>
                <a:lnTo>
                  <a:pt x="2881541" y="6115681"/>
                </a:lnTo>
                <a:lnTo>
                  <a:pt x="0" y="61156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067" t="-6106" r="-10670" b="-530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40220" y="904875"/>
            <a:ext cx="620756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MOCKUP</a:t>
            </a:r>
            <a:r>
              <a:rPr lang="en-US" sz="6999" b="true">
                <a:solidFill>
                  <a:srgbClr val="FF2525"/>
                </a:solidFill>
                <a:latin typeface="Oswald Bold"/>
                <a:ea typeface="Oswald Bold"/>
                <a:cs typeface="Oswald Bold"/>
                <a:sym typeface="Oswald Bold"/>
              </a:rPr>
              <a:t> INICIAL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3135063" y="-2635238"/>
            <a:ext cx="4698954" cy="5455970"/>
          </a:xfrm>
          <a:custGeom>
            <a:avLst/>
            <a:gdLst/>
            <a:ahLst/>
            <a:cxnLst/>
            <a:rect r="r" b="b" t="t" l="l"/>
            <a:pathLst>
              <a:path h="5455970" w="4698954">
                <a:moveTo>
                  <a:pt x="0" y="0"/>
                </a:moveTo>
                <a:lnTo>
                  <a:pt x="4698953" y="0"/>
                </a:lnTo>
                <a:lnTo>
                  <a:pt x="4698953" y="5455969"/>
                </a:lnTo>
                <a:lnTo>
                  <a:pt x="0" y="54559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840743" y="-864380"/>
            <a:ext cx="7136751" cy="6084080"/>
          </a:xfrm>
          <a:custGeom>
            <a:avLst/>
            <a:gdLst/>
            <a:ahLst/>
            <a:cxnLst/>
            <a:rect r="r" b="b" t="t" l="l"/>
            <a:pathLst>
              <a:path h="6084080" w="7136751">
                <a:moveTo>
                  <a:pt x="7136750" y="0"/>
                </a:moveTo>
                <a:lnTo>
                  <a:pt x="0" y="0"/>
                </a:lnTo>
                <a:lnTo>
                  <a:pt x="0" y="6084080"/>
                </a:lnTo>
                <a:lnTo>
                  <a:pt x="7136750" y="6084080"/>
                </a:lnTo>
                <a:lnTo>
                  <a:pt x="71367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4123756" y="4806305"/>
            <a:ext cx="6755835" cy="6215368"/>
          </a:xfrm>
          <a:custGeom>
            <a:avLst/>
            <a:gdLst/>
            <a:ahLst/>
            <a:cxnLst/>
            <a:rect r="r" b="b" t="t" l="l"/>
            <a:pathLst>
              <a:path h="6215368" w="6755835">
                <a:moveTo>
                  <a:pt x="0" y="6215368"/>
                </a:moveTo>
                <a:lnTo>
                  <a:pt x="6755835" y="6215368"/>
                </a:lnTo>
                <a:lnTo>
                  <a:pt x="6755835" y="0"/>
                </a:lnTo>
                <a:lnTo>
                  <a:pt x="0" y="0"/>
                </a:lnTo>
                <a:lnTo>
                  <a:pt x="0" y="621536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669301"/>
            <a:ext cx="7454836" cy="4012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81"/>
              </a:lnSpc>
            </a:pPr>
            <a:r>
              <a:rPr lang="en-US" sz="223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Estrategia de Atracción</a:t>
            </a:r>
          </a:p>
          <a:p>
            <a:pPr algn="just" marL="482475" indent="-241238" lvl="1">
              <a:lnSpc>
                <a:spcPts val="2681"/>
              </a:lnSpc>
              <a:buFont typeface="Arial"/>
              <a:buChar char="•"/>
            </a:pPr>
            <a:r>
              <a:rPr lang="en-US" b="true" sz="2234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Demo gratuita → 14 días con hasta 3 atletas gratis.</a:t>
            </a:r>
          </a:p>
          <a:p>
            <a:pPr algn="just">
              <a:lnSpc>
                <a:spcPts val="2681"/>
              </a:lnSpc>
            </a:pPr>
          </a:p>
          <a:p>
            <a:pPr algn="just">
              <a:lnSpc>
                <a:spcPts val="2681"/>
              </a:lnSpc>
            </a:pPr>
          </a:p>
          <a:p>
            <a:pPr algn="just">
              <a:lnSpc>
                <a:spcPts val="2681"/>
              </a:lnSpc>
            </a:pPr>
            <a:r>
              <a:rPr lang="en-US" sz="223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Plan Starter – $10.000 CLP / mes</a:t>
            </a:r>
          </a:p>
          <a:p>
            <a:pPr algn="just">
              <a:lnSpc>
                <a:spcPts val="2681"/>
              </a:lnSpc>
            </a:pPr>
          </a:p>
          <a:p>
            <a:pPr algn="just" marL="964951" indent="-321650" lvl="2">
              <a:lnSpc>
                <a:spcPts val="2681"/>
              </a:lnSpc>
              <a:buFont typeface="Arial"/>
              <a:buChar char="⚬"/>
            </a:pPr>
            <a:r>
              <a:rPr lang="en-US" sz="223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Desde</a:t>
            </a:r>
            <a:r>
              <a:rPr lang="en-US" sz="223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5 atletas.</a:t>
            </a:r>
          </a:p>
          <a:p>
            <a:pPr algn="just" marL="964951" indent="-321650" lvl="2">
              <a:lnSpc>
                <a:spcPts val="2681"/>
              </a:lnSpc>
              <a:buFont typeface="Arial"/>
              <a:buChar char="⚬"/>
            </a:pPr>
            <a:r>
              <a:rPr lang="en-US" sz="223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Registro de entrenamientos y ciclos manuales.</a:t>
            </a:r>
          </a:p>
          <a:p>
            <a:pPr algn="just" marL="964951" indent="-321650" lvl="2">
              <a:lnSpc>
                <a:spcPts val="2681"/>
              </a:lnSpc>
              <a:buFont typeface="Arial"/>
              <a:buChar char="⚬"/>
            </a:pPr>
            <a:r>
              <a:rPr lang="en-US" sz="223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Métricas básicas.</a:t>
            </a:r>
          </a:p>
          <a:p>
            <a:pPr algn="just" marL="964951" indent="-321650" lvl="2">
              <a:lnSpc>
                <a:spcPts val="2681"/>
              </a:lnSpc>
              <a:buFont typeface="Arial"/>
              <a:buChar char="⚬"/>
            </a:pPr>
            <a:r>
              <a:rPr lang="en-US" sz="223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Comunicación y notificaciones simples.</a:t>
            </a:r>
          </a:p>
          <a:p>
            <a:pPr algn="just">
              <a:lnSpc>
                <a:spcPts val="2681"/>
              </a:lnSpc>
            </a:pPr>
          </a:p>
          <a:p>
            <a:pPr algn="just">
              <a:lnSpc>
                <a:spcPts val="268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3669301"/>
            <a:ext cx="8434558" cy="4590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81"/>
              </a:lnSpc>
            </a:pPr>
            <a:r>
              <a:rPr lang="en-US" sz="223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23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Plan Pro – $25.000 CLP / mes</a:t>
            </a:r>
          </a:p>
          <a:p>
            <a:pPr algn="just">
              <a:lnSpc>
                <a:spcPts val="2681"/>
              </a:lnSpc>
            </a:pPr>
          </a:p>
          <a:p>
            <a:pPr algn="just" marL="964951" indent="-321650" lvl="2">
              <a:lnSpc>
                <a:spcPts val="2681"/>
              </a:lnSpc>
              <a:buFont typeface="Arial"/>
              <a:buChar char="⚬"/>
            </a:pPr>
            <a:r>
              <a:rPr lang="en-US" sz="223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Hasta 20 atletas.</a:t>
            </a:r>
          </a:p>
          <a:p>
            <a:pPr algn="just" marL="964951" indent="-321650" lvl="2">
              <a:lnSpc>
                <a:spcPts val="2681"/>
              </a:lnSpc>
              <a:buFont typeface="Arial"/>
              <a:buChar char="⚬"/>
            </a:pPr>
            <a:r>
              <a:rPr lang="en-US" sz="223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IA para ajuste automático de cargas.</a:t>
            </a:r>
          </a:p>
          <a:p>
            <a:pPr algn="just" marL="964951" indent="-321650" lvl="2">
              <a:lnSpc>
                <a:spcPts val="2681"/>
              </a:lnSpc>
              <a:buFont typeface="Arial"/>
              <a:buChar char="⚬"/>
            </a:pPr>
            <a:r>
              <a:rPr lang="en-US" sz="223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Generación de ciclos inteligentes.</a:t>
            </a:r>
          </a:p>
          <a:p>
            <a:pPr algn="just" marL="964951" indent="-321650" lvl="2">
              <a:lnSpc>
                <a:spcPts val="2681"/>
              </a:lnSpc>
              <a:buFont typeface="Arial"/>
              <a:buChar char="⚬"/>
            </a:pPr>
            <a:r>
              <a:rPr lang="en-US" sz="223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Panel de métricas avanzado (1RM, volumen, RPE).</a:t>
            </a:r>
          </a:p>
          <a:p>
            <a:pPr algn="just">
              <a:lnSpc>
                <a:spcPts val="2681"/>
              </a:lnSpc>
            </a:pPr>
          </a:p>
          <a:p>
            <a:pPr algn="just">
              <a:lnSpc>
                <a:spcPts val="2681"/>
              </a:lnSpc>
            </a:pPr>
            <a:r>
              <a:rPr lang="en-US" sz="223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Plan Elite – $39.990 CLP / mes</a:t>
            </a:r>
          </a:p>
          <a:p>
            <a:pPr algn="just">
              <a:lnSpc>
                <a:spcPts val="2681"/>
              </a:lnSpc>
            </a:pPr>
          </a:p>
          <a:p>
            <a:pPr algn="just" marL="964951" indent="-321650" lvl="2">
              <a:lnSpc>
                <a:spcPts val="2681"/>
              </a:lnSpc>
              <a:buFont typeface="Arial"/>
              <a:buChar char="⚬"/>
            </a:pPr>
            <a:r>
              <a:rPr lang="en-US" sz="223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Atletas ilimitados.</a:t>
            </a:r>
          </a:p>
          <a:p>
            <a:pPr algn="just" marL="964951" indent="-321650" lvl="2">
              <a:lnSpc>
                <a:spcPts val="2681"/>
              </a:lnSpc>
              <a:buFont typeface="Arial"/>
              <a:buChar char="⚬"/>
            </a:pPr>
            <a:r>
              <a:rPr lang="en-US" sz="223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IA predictiva (sugerencias personalizadas para cada atleta).</a:t>
            </a:r>
          </a:p>
          <a:p>
            <a:pPr algn="just" marL="964951" indent="-321650" lvl="2">
              <a:lnSpc>
                <a:spcPts val="2681"/>
              </a:lnSpc>
              <a:buFont typeface="Arial"/>
              <a:buChar char="⚬"/>
            </a:pPr>
            <a:r>
              <a:rPr lang="en-US" sz="223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Reportes automáticos de progreso.</a:t>
            </a:r>
          </a:p>
          <a:p>
            <a:pPr algn="just">
              <a:lnSpc>
                <a:spcPts val="198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78606"/>
            <a:ext cx="5695084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2525"/>
                </a:solidFill>
                <a:latin typeface="Oswald Bold"/>
                <a:ea typeface="Oswald Bold"/>
                <a:cs typeface="Oswald Bold"/>
                <a:sym typeface="Oswald Bold"/>
              </a:rPr>
              <a:t>DE NEGOCIO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18156"/>
            <a:ext cx="7158571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MODELO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690925" y="-1277775"/>
            <a:ext cx="7136751" cy="6084080"/>
          </a:xfrm>
          <a:custGeom>
            <a:avLst/>
            <a:gdLst/>
            <a:ahLst/>
            <a:cxnLst/>
            <a:rect r="r" b="b" t="t" l="l"/>
            <a:pathLst>
              <a:path h="6084080" w="7136751">
                <a:moveTo>
                  <a:pt x="7136750" y="0"/>
                </a:moveTo>
                <a:lnTo>
                  <a:pt x="0" y="0"/>
                </a:lnTo>
                <a:lnTo>
                  <a:pt x="0" y="6084080"/>
                </a:lnTo>
                <a:lnTo>
                  <a:pt x="7136750" y="6084080"/>
                </a:lnTo>
                <a:lnTo>
                  <a:pt x="71367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4123756" y="4806305"/>
            <a:ext cx="6755835" cy="6215368"/>
          </a:xfrm>
          <a:custGeom>
            <a:avLst/>
            <a:gdLst/>
            <a:ahLst/>
            <a:cxnLst/>
            <a:rect r="r" b="b" t="t" l="l"/>
            <a:pathLst>
              <a:path h="6215368" w="6755835">
                <a:moveTo>
                  <a:pt x="0" y="6215368"/>
                </a:moveTo>
                <a:lnTo>
                  <a:pt x="6755835" y="6215368"/>
                </a:lnTo>
                <a:lnTo>
                  <a:pt x="6755835" y="0"/>
                </a:lnTo>
                <a:lnTo>
                  <a:pt x="0" y="0"/>
                </a:lnTo>
                <a:lnTo>
                  <a:pt x="0" y="621536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38523" y="7913989"/>
            <a:ext cx="4698954" cy="5455970"/>
          </a:xfrm>
          <a:custGeom>
            <a:avLst/>
            <a:gdLst/>
            <a:ahLst/>
            <a:cxnLst/>
            <a:rect r="r" b="b" t="t" l="l"/>
            <a:pathLst>
              <a:path h="5455970" w="4698954">
                <a:moveTo>
                  <a:pt x="0" y="0"/>
                </a:moveTo>
                <a:lnTo>
                  <a:pt x="4698954" y="0"/>
                </a:lnTo>
                <a:lnTo>
                  <a:pt x="4698954" y="5455970"/>
                </a:lnTo>
                <a:lnTo>
                  <a:pt x="0" y="54559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15452" y="3613833"/>
            <a:ext cx="8178426" cy="4711526"/>
          </a:xfrm>
          <a:custGeom>
            <a:avLst/>
            <a:gdLst/>
            <a:ahLst/>
            <a:cxnLst/>
            <a:rect r="r" b="b" t="t" l="l"/>
            <a:pathLst>
              <a:path h="4711526" w="8178426">
                <a:moveTo>
                  <a:pt x="0" y="0"/>
                </a:moveTo>
                <a:lnTo>
                  <a:pt x="8178427" y="0"/>
                </a:lnTo>
                <a:lnTo>
                  <a:pt x="8178427" y="4711526"/>
                </a:lnTo>
                <a:lnTo>
                  <a:pt x="0" y="47115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76" t="-1216" r="-215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958969"/>
            <a:ext cx="6404609" cy="6299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6"/>
              </a:lnSpc>
            </a:pPr>
            <a:r>
              <a:rPr lang="en-US" sz="263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Nos encontramos en una etapa inicial, trabajando en equipo para documentar cada plantilla y abarcar los procesos fundamentales que permitirán desarrollar una aplicación móvil innovadora para la comunidad de powerlifting. Nuestro objetivo es ofrecer una solución integral que facilite tanto a atletas como a entrenadores optimizar su entrenamiento, seguimiento y planificación, logrando así alcanzar sus metas personales de manera más eficiente y efectiva. Con esta app, buscamos transformar la forma en que se practica el powerlifting, promoviendo un entrenamiento más inteligente, personalizado y accesible para todos.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71223" y="904875"/>
            <a:ext cx="4692753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2525"/>
                </a:solidFill>
                <a:latin typeface="Oswald Bold"/>
                <a:ea typeface="Oswald Bold"/>
                <a:cs typeface="Oswald Bold"/>
                <a:sym typeface="Oswald Bold"/>
              </a:rPr>
              <a:t>CONCLUSIÓN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377632" y="-268490"/>
            <a:ext cx="7136751" cy="6084080"/>
          </a:xfrm>
          <a:custGeom>
            <a:avLst/>
            <a:gdLst/>
            <a:ahLst/>
            <a:cxnLst/>
            <a:rect r="r" b="b" t="t" l="l"/>
            <a:pathLst>
              <a:path h="6084080" w="7136751">
                <a:moveTo>
                  <a:pt x="7136750" y="0"/>
                </a:moveTo>
                <a:lnTo>
                  <a:pt x="0" y="0"/>
                </a:lnTo>
                <a:lnTo>
                  <a:pt x="0" y="6084079"/>
                </a:lnTo>
                <a:lnTo>
                  <a:pt x="7136750" y="6084079"/>
                </a:lnTo>
                <a:lnTo>
                  <a:pt x="71367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8976770" y="4639641"/>
            <a:ext cx="6755835" cy="6215368"/>
          </a:xfrm>
          <a:custGeom>
            <a:avLst/>
            <a:gdLst/>
            <a:ahLst/>
            <a:cxnLst/>
            <a:rect r="r" b="b" t="t" l="l"/>
            <a:pathLst>
              <a:path h="6215368" w="6755835">
                <a:moveTo>
                  <a:pt x="6755835" y="6215368"/>
                </a:moveTo>
                <a:lnTo>
                  <a:pt x="0" y="6215368"/>
                </a:lnTo>
                <a:lnTo>
                  <a:pt x="0" y="0"/>
                </a:lnTo>
                <a:lnTo>
                  <a:pt x="6755835" y="0"/>
                </a:lnTo>
                <a:lnTo>
                  <a:pt x="6755835" y="621536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613415" y="4834070"/>
            <a:ext cx="7349169" cy="8551761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2525">
                    <a:alpha val="100000"/>
                  </a:srgbClr>
                </a:gs>
                <a:gs pos="100000">
                  <a:srgbClr val="59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879332" y="5143500"/>
            <a:ext cx="6817336" cy="7932900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70730" t="0" r="-3814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910131" y="867620"/>
            <a:ext cx="7349169" cy="8551761"/>
            <a:chOff x="0" y="0"/>
            <a:chExt cx="6985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2525">
                    <a:alpha val="100000"/>
                  </a:srgbClr>
                </a:gs>
                <a:gs pos="100000">
                  <a:srgbClr val="59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76047" y="1177050"/>
            <a:ext cx="6817336" cy="7932900"/>
            <a:chOff x="0" y="0"/>
            <a:chExt cx="6985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8"/>
              <a:stretch>
                <a:fillRect l="-8181" t="0" r="-8181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122761" y="5002478"/>
            <a:ext cx="4784459" cy="167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22"/>
              </a:lnSpc>
            </a:pPr>
            <a:r>
              <a:rPr lang="en-US" sz="9801" b="true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GRACIAS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534507"/>
            <a:ext cx="4818942" cy="167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45"/>
              </a:lnSpc>
            </a:pPr>
            <a:r>
              <a:rPr lang="en-US" sz="9818" b="true">
                <a:solidFill>
                  <a:srgbClr val="FF2525"/>
                </a:solidFill>
                <a:latin typeface="Oswald Bold"/>
                <a:ea typeface="Oswald Bold"/>
                <a:cs typeface="Oswald Bold"/>
                <a:sym typeface="Oswald Bold"/>
              </a:rPr>
              <a:t>MUCHAS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2840743" y="-864380"/>
            <a:ext cx="7136751" cy="6084080"/>
          </a:xfrm>
          <a:custGeom>
            <a:avLst/>
            <a:gdLst/>
            <a:ahLst/>
            <a:cxnLst/>
            <a:rect r="r" b="b" t="t" l="l"/>
            <a:pathLst>
              <a:path h="6084080" w="7136751">
                <a:moveTo>
                  <a:pt x="7136750" y="0"/>
                </a:moveTo>
                <a:lnTo>
                  <a:pt x="0" y="0"/>
                </a:lnTo>
                <a:lnTo>
                  <a:pt x="0" y="6084080"/>
                </a:lnTo>
                <a:lnTo>
                  <a:pt x="7136750" y="6084080"/>
                </a:lnTo>
                <a:lnTo>
                  <a:pt x="71367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80627" y="374650"/>
            <a:ext cx="2526746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ÍNDICE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728793" y="7835935"/>
            <a:ext cx="5151834" cy="737595"/>
            <a:chOff x="0" y="0"/>
            <a:chExt cx="6869112" cy="98346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869112" cy="983460"/>
              <a:chOff x="0" y="0"/>
              <a:chExt cx="4892601" cy="70048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892601" cy="700480"/>
              </a:xfrm>
              <a:custGeom>
                <a:avLst/>
                <a:gdLst/>
                <a:ahLst/>
                <a:cxnLst/>
                <a:rect r="r" b="b" t="t" l="l"/>
                <a:pathLst>
                  <a:path h="700480" w="4892601">
                    <a:moveTo>
                      <a:pt x="4892601" y="350240"/>
                    </a:moveTo>
                    <a:lnTo>
                      <a:pt x="4689401" y="700480"/>
                    </a:lnTo>
                    <a:lnTo>
                      <a:pt x="203200" y="700480"/>
                    </a:lnTo>
                    <a:lnTo>
                      <a:pt x="0" y="350240"/>
                    </a:lnTo>
                    <a:lnTo>
                      <a:pt x="203200" y="0"/>
                    </a:lnTo>
                    <a:lnTo>
                      <a:pt x="4689401" y="0"/>
                    </a:lnTo>
                    <a:lnTo>
                      <a:pt x="4892601" y="35024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2525">
                      <a:alpha val="100000"/>
                    </a:srgbClr>
                  </a:gs>
                  <a:gs pos="100000">
                    <a:srgbClr val="5900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114300" y="-38100"/>
                <a:ext cx="4664001" cy="738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255537" y="192620"/>
              <a:ext cx="659766" cy="595439"/>
            </a:xfrm>
            <a:custGeom>
              <a:avLst/>
              <a:gdLst/>
              <a:ahLst/>
              <a:cxnLst/>
              <a:rect r="r" b="b" t="t" l="l"/>
              <a:pathLst>
                <a:path h="595439" w="659766">
                  <a:moveTo>
                    <a:pt x="0" y="0"/>
                  </a:moveTo>
                  <a:lnTo>
                    <a:pt x="659766" y="0"/>
                  </a:lnTo>
                  <a:lnTo>
                    <a:pt x="659766" y="595439"/>
                  </a:lnTo>
                  <a:lnTo>
                    <a:pt x="0" y="595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089951" y="250430"/>
              <a:ext cx="5665961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80"/>
                </a:lnSpc>
              </a:pPr>
              <a:r>
                <a:rPr lang="en-US" sz="24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Objetivo General y Específicos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728793" y="2066932"/>
            <a:ext cx="5066934" cy="735510"/>
            <a:chOff x="0" y="0"/>
            <a:chExt cx="6755912" cy="98068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755912" cy="980680"/>
              <a:chOff x="0" y="0"/>
              <a:chExt cx="4811973" cy="6985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811973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4811973">
                    <a:moveTo>
                      <a:pt x="4811973" y="349250"/>
                    </a:moveTo>
                    <a:lnTo>
                      <a:pt x="4608773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4608773" y="0"/>
                    </a:lnTo>
                    <a:lnTo>
                      <a:pt x="4811973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2525">
                      <a:alpha val="100000"/>
                    </a:srgbClr>
                  </a:gs>
                  <a:gs pos="100000">
                    <a:srgbClr val="5900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14300" y="-38100"/>
                <a:ext cx="4583373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255537" y="192620"/>
              <a:ext cx="659766" cy="595439"/>
            </a:xfrm>
            <a:custGeom>
              <a:avLst/>
              <a:gdLst/>
              <a:ahLst/>
              <a:cxnLst/>
              <a:rect r="r" b="b" t="t" l="l"/>
              <a:pathLst>
                <a:path h="595439" w="659766">
                  <a:moveTo>
                    <a:pt x="0" y="0"/>
                  </a:moveTo>
                  <a:lnTo>
                    <a:pt x="659766" y="0"/>
                  </a:lnTo>
                  <a:lnTo>
                    <a:pt x="659766" y="595439"/>
                  </a:lnTo>
                  <a:lnTo>
                    <a:pt x="0" y="595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089951" y="210940"/>
              <a:ext cx="5665961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99"/>
                </a:lnSpc>
              </a:pPr>
              <a:r>
                <a:rPr lang="en-US" sz="2499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Contexto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407373" y="3219580"/>
            <a:ext cx="5066934" cy="735510"/>
            <a:chOff x="0" y="0"/>
            <a:chExt cx="6755912" cy="98068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6755912" cy="980680"/>
              <a:chOff x="0" y="0"/>
              <a:chExt cx="4811973" cy="6985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811973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4811973">
                    <a:moveTo>
                      <a:pt x="4811973" y="349250"/>
                    </a:moveTo>
                    <a:lnTo>
                      <a:pt x="4608773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4608773" y="0"/>
                    </a:lnTo>
                    <a:lnTo>
                      <a:pt x="4811973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2525">
                      <a:alpha val="100000"/>
                    </a:srgbClr>
                  </a:gs>
                  <a:gs pos="100000">
                    <a:srgbClr val="5900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114300" y="-38100"/>
                <a:ext cx="4583373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255537" y="192620"/>
              <a:ext cx="659766" cy="595439"/>
            </a:xfrm>
            <a:custGeom>
              <a:avLst/>
              <a:gdLst/>
              <a:ahLst/>
              <a:cxnLst/>
              <a:rect r="r" b="b" t="t" l="l"/>
              <a:pathLst>
                <a:path h="595439" w="659766">
                  <a:moveTo>
                    <a:pt x="0" y="0"/>
                  </a:moveTo>
                  <a:lnTo>
                    <a:pt x="659766" y="0"/>
                  </a:lnTo>
                  <a:lnTo>
                    <a:pt x="659766" y="595439"/>
                  </a:lnTo>
                  <a:lnTo>
                    <a:pt x="0" y="595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089951" y="210940"/>
              <a:ext cx="5665961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99"/>
                </a:lnSpc>
              </a:pPr>
              <a:r>
                <a:rPr lang="en-US" sz="2499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Arquitectura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407373" y="4374190"/>
            <a:ext cx="5066934" cy="735510"/>
            <a:chOff x="0" y="0"/>
            <a:chExt cx="6755912" cy="980680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6755912" cy="980680"/>
              <a:chOff x="0" y="0"/>
              <a:chExt cx="4811973" cy="6985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4811973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4811973">
                    <a:moveTo>
                      <a:pt x="4811973" y="349250"/>
                    </a:moveTo>
                    <a:lnTo>
                      <a:pt x="4608773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4608773" y="0"/>
                    </a:lnTo>
                    <a:lnTo>
                      <a:pt x="4811973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2525">
                      <a:alpha val="100000"/>
                    </a:srgbClr>
                  </a:gs>
                  <a:gs pos="100000">
                    <a:srgbClr val="5900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14300" y="-38100"/>
                <a:ext cx="4583373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255537" y="192620"/>
              <a:ext cx="659766" cy="595439"/>
            </a:xfrm>
            <a:custGeom>
              <a:avLst/>
              <a:gdLst/>
              <a:ahLst/>
              <a:cxnLst/>
              <a:rect r="r" b="b" t="t" l="l"/>
              <a:pathLst>
                <a:path h="595439" w="659766">
                  <a:moveTo>
                    <a:pt x="0" y="0"/>
                  </a:moveTo>
                  <a:lnTo>
                    <a:pt x="659766" y="0"/>
                  </a:lnTo>
                  <a:lnTo>
                    <a:pt x="659766" y="595439"/>
                  </a:lnTo>
                  <a:lnTo>
                    <a:pt x="0" y="595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1089951" y="210940"/>
              <a:ext cx="5665961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99"/>
                </a:lnSpc>
              </a:pPr>
              <a:r>
                <a:rPr lang="en-US" sz="2499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Sprint Planning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728793" y="6681325"/>
            <a:ext cx="5066934" cy="735510"/>
            <a:chOff x="0" y="0"/>
            <a:chExt cx="6755912" cy="980680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6755912" cy="980680"/>
              <a:chOff x="0" y="0"/>
              <a:chExt cx="4811973" cy="6985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4811973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4811973">
                    <a:moveTo>
                      <a:pt x="4811973" y="349250"/>
                    </a:moveTo>
                    <a:lnTo>
                      <a:pt x="4608773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4608773" y="0"/>
                    </a:lnTo>
                    <a:lnTo>
                      <a:pt x="4811973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2525">
                      <a:alpha val="100000"/>
                    </a:srgbClr>
                  </a:gs>
                  <a:gs pos="100000">
                    <a:srgbClr val="5900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114300" y="-38100"/>
                <a:ext cx="4583373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0">
              <a:off x="255537" y="192620"/>
              <a:ext cx="659766" cy="595439"/>
            </a:xfrm>
            <a:custGeom>
              <a:avLst/>
              <a:gdLst/>
              <a:ahLst/>
              <a:cxnLst/>
              <a:rect r="r" b="b" t="t" l="l"/>
              <a:pathLst>
                <a:path h="595439" w="659766">
                  <a:moveTo>
                    <a:pt x="0" y="0"/>
                  </a:moveTo>
                  <a:lnTo>
                    <a:pt x="659766" y="0"/>
                  </a:lnTo>
                  <a:lnTo>
                    <a:pt x="659766" y="595439"/>
                  </a:lnTo>
                  <a:lnTo>
                    <a:pt x="0" y="595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1089951" y="201415"/>
              <a:ext cx="5665961" cy="51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5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Roles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728793" y="5526715"/>
            <a:ext cx="5066934" cy="735510"/>
            <a:chOff x="0" y="0"/>
            <a:chExt cx="6755912" cy="980680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6755912" cy="980680"/>
              <a:chOff x="0" y="0"/>
              <a:chExt cx="4811973" cy="6985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4811973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4811973">
                    <a:moveTo>
                      <a:pt x="4811973" y="349250"/>
                    </a:moveTo>
                    <a:lnTo>
                      <a:pt x="4608773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4608773" y="0"/>
                    </a:lnTo>
                    <a:lnTo>
                      <a:pt x="4811973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2525">
                      <a:alpha val="100000"/>
                    </a:srgbClr>
                  </a:gs>
                  <a:gs pos="100000">
                    <a:srgbClr val="5900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114300" y="-38100"/>
                <a:ext cx="4583373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8" id="38"/>
            <p:cNvSpPr/>
            <p:nvPr/>
          </p:nvSpPr>
          <p:spPr>
            <a:xfrm flipH="false" flipV="false" rot="0">
              <a:off x="255537" y="192620"/>
              <a:ext cx="659766" cy="595439"/>
            </a:xfrm>
            <a:custGeom>
              <a:avLst/>
              <a:gdLst/>
              <a:ahLst/>
              <a:cxnLst/>
              <a:rect r="r" b="b" t="t" l="l"/>
              <a:pathLst>
                <a:path h="595439" w="659766">
                  <a:moveTo>
                    <a:pt x="0" y="0"/>
                  </a:moveTo>
                  <a:lnTo>
                    <a:pt x="659766" y="0"/>
                  </a:lnTo>
                  <a:lnTo>
                    <a:pt x="659766" y="595439"/>
                  </a:lnTo>
                  <a:lnTo>
                    <a:pt x="0" y="595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0">
              <a:off x="1089951" y="210940"/>
              <a:ext cx="5665961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99"/>
                </a:lnSpc>
              </a:pPr>
              <a:r>
                <a:rPr lang="en-US" sz="2499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Metodología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728793" y="4372105"/>
            <a:ext cx="5066934" cy="735510"/>
            <a:chOff x="0" y="0"/>
            <a:chExt cx="6755912" cy="980680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6755912" cy="980680"/>
              <a:chOff x="0" y="0"/>
              <a:chExt cx="4811973" cy="6985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4811973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4811973">
                    <a:moveTo>
                      <a:pt x="4811973" y="349250"/>
                    </a:moveTo>
                    <a:lnTo>
                      <a:pt x="4608773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4608773" y="0"/>
                    </a:lnTo>
                    <a:lnTo>
                      <a:pt x="4811973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2525">
                      <a:alpha val="100000"/>
                    </a:srgbClr>
                  </a:gs>
                  <a:gs pos="100000">
                    <a:srgbClr val="5900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114300" y="-38100"/>
                <a:ext cx="4583373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44" id="44"/>
            <p:cNvSpPr/>
            <p:nvPr/>
          </p:nvSpPr>
          <p:spPr>
            <a:xfrm flipH="false" flipV="false" rot="0">
              <a:off x="255537" y="192620"/>
              <a:ext cx="659766" cy="595439"/>
            </a:xfrm>
            <a:custGeom>
              <a:avLst/>
              <a:gdLst/>
              <a:ahLst/>
              <a:cxnLst/>
              <a:rect r="r" b="b" t="t" l="l"/>
              <a:pathLst>
                <a:path h="595439" w="659766">
                  <a:moveTo>
                    <a:pt x="0" y="0"/>
                  </a:moveTo>
                  <a:lnTo>
                    <a:pt x="659766" y="0"/>
                  </a:lnTo>
                  <a:lnTo>
                    <a:pt x="659766" y="595439"/>
                  </a:lnTo>
                  <a:lnTo>
                    <a:pt x="0" y="595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5" id="45"/>
            <p:cNvSpPr txBox="true"/>
            <p:nvPr/>
          </p:nvSpPr>
          <p:spPr>
            <a:xfrm rot="0">
              <a:off x="1089951" y="210940"/>
              <a:ext cx="5665961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99"/>
                </a:lnSpc>
              </a:pPr>
              <a:r>
                <a:rPr lang="en-US" sz="2499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Relevancia del Proyecto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2728793" y="3217496"/>
            <a:ext cx="5066934" cy="735510"/>
            <a:chOff x="0" y="0"/>
            <a:chExt cx="6755912" cy="980680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0"/>
              <a:ext cx="6755912" cy="980680"/>
              <a:chOff x="0" y="0"/>
              <a:chExt cx="4811973" cy="6985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4811973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4811973">
                    <a:moveTo>
                      <a:pt x="4811973" y="349250"/>
                    </a:moveTo>
                    <a:lnTo>
                      <a:pt x="4608773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4608773" y="0"/>
                    </a:lnTo>
                    <a:lnTo>
                      <a:pt x="4811973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2525">
                      <a:alpha val="100000"/>
                    </a:srgbClr>
                  </a:gs>
                  <a:gs pos="100000">
                    <a:srgbClr val="5900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114300" y="-38100"/>
                <a:ext cx="4583373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50" id="50"/>
            <p:cNvSpPr/>
            <p:nvPr/>
          </p:nvSpPr>
          <p:spPr>
            <a:xfrm flipH="false" flipV="false" rot="0">
              <a:off x="255537" y="192620"/>
              <a:ext cx="659766" cy="595439"/>
            </a:xfrm>
            <a:custGeom>
              <a:avLst/>
              <a:gdLst/>
              <a:ahLst/>
              <a:cxnLst/>
              <a:rect r="r" b="b" t="t" l="l"/>
              <a:pathLst>
                <a:path h="595439" w="659766">
                  <a:moveTo>
                    <a:pt x="0" y="0"/>
                  </a:moveTo>
                  <a:lnTo>
                    <a:pt x="659766" y="0"/>
                  </a:lnTo>
                  <a:lnTo>
                    <a:pt x="659766" y="595439"/>
                  </a:lnTo>
                  <a:lnTo>
                    <a:pt x="0" y="595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1" id="51"/>
            <p:cNvSpPr txBox="true"/>
            <p:nvPr/>
          </p:nvSpPr>
          <p:spPr>
            <a:xfrm rot="0">
              <a:off x="1089951" y="210940"/>
              <a:ext cx="5665961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99"/>
                </a:lnSpc>
              </a:pPr>
              <a:r>
                <a:rPr lang="en-US" sz="2499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Descripción del Proyecto</a:t>
              </a:r>
            </a:p>
          </p:txBody>
        </p:sp>
      </p:grpSp>
      <p:sp>
        <p:nvSpPr>
          <p:cNvPr name="Freeform 52" id="52"/>
          <p:cNvSpPr/>
          <p:nvPr/>
        </p:nvSpPr>
        <p:spPr>
          <a:xfrm flipH="false" flipV="true" rot="0">
            <a:off x="-1699281" y="4900150"/>
            <a:ext cx="6755835" cy="6215368"/>
          </a:xfrm>
          <a:custGeom>
            <a:avLst/>
            <a:gdLst/>
            <a:ahLst/>
            <a:cxnLst/>
            <a:rect r="r" b="b" t="t" l="l"/>
            <a:pathLst>
              <a:path h="6215368" w="6755835">
                <a:moveTo>
                  <a:pt x="0" y="6215368"/>
                </a:moveTo>
                <a:lnTo>
                  <a:pt x="6755835" y="6215368"/>
                </a:lnTo>
                <a:lnTo>
                  <a:pt x="6755835" y="0"/>
                </a:lnTo>
                <a:lnTo>
                  <a:pt x="0" y="0"/>
                </a:lnTo>
                <a:lnTo>
                  <a:pt x="0" y="621536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3" id="53"/>
          <p:cNvGrpSpPr/>
          <p:nvPr/>
        </p:nvGrpSpPr>
        <p:grpSpPr>
          <a:xfrm rot="0">
            <a:off x="10407373" y="5528800"/>
            <a:ext cx="5066934" cy="735510"/>
            <a:chOff x="0" y="0"/>
            <a:chExt cx="6755912" cy="980680"/>
          </a:xfrm>
        </p:grpSpPr>
        <p:grpSp>
          <p:nvGrpSpPr>
            <p:cNvPr name="Group 54" id="54"/>
            <p:cNvGrpSpPr/>
            <p:nvPr/>
          </p:nvGrpSpPr>
          <p:grpSpPr>
            <a:xfrm rot="0">
              <a:off x="0" y="0"/>
              <a:ext cx="6755912" cy="980680"/>
              <a:chOff x="0" y="0"/>
              <a:chExt cx="4811973" cy="6985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4811973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4811973">
                    <a:moveTo>
                      <a:pt x="4811973" y="349250"/>
                    </a:moveTo>
                    <a:lnTo>
                      <a:pt x="4608773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4608773" y="0"/>
                    </a:lnTo>
                    <a:lnTo>
                      <a:pt x="4811973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2525">
                      <a:alpha val="100000"/>
                    </a:srgbClr>
                  </a:gs>
                  <a:gs pos="100000">
                    <a:srgbClr val="5900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114300" y="-38100"/>
                <a:ext cx="4583373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57" id="57"/>
            <p:cNvSpPr/>
            <p:nvPr/>
          </p:nvSpPr>
          <p:spPr>
            <a:xfrm flipH="false" flipV="false" rot="0">
              <a:off x="255537" y="192620"/>
              <a:ext cx="659766" cy="595439"/>
            </a:xfrm>
            <a:custGeom>
              <a:avLst/>
              <a:gdLst/>
              <a:ahLst/>
              <a:cxnLst/>
              <a:rect r="r" b="b" t="t" l="l"/>
              <a:pathLst>
                <a:path h="595439" w="659766">
                  <a:moveTo>
                    <a:pt x="0" y="0"/>
                  </a:moveTo>
                  <a:lnTo>
                    <a:pt x="659766" y="0"/>
                  </a:lnTo>
                  <a:lnTo>
                    <a:pt x="659766" y="595439"/>
                  </a:lnTo>
                  <a:lnTo>
                    <a:pt x="0" y="595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8" id="58"/>
            <p:cNvSpPr txBox="true"/>
            <p:nvPr/>
          </p:nvSpPr>
          <p:spPr>
            <a:xfrm rot="0">
              <a:off x="1089951" y="210940"/>
              <a:ext cx="5665961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99"/>
                </a:lnSpc>
              </a:pPr>
              <a:r>
                <a:rPr lang="en-US" sz="2499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Mockup (Prototipo visual)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0407373" y="7838020"/>
            <a:ext cx="5066934" cy="735510"/>
            <a:chOff x="0" y="0"/>
            <a:chExt cx="6755912" cy="980680"/>
          </a:xfrm>
        </p:grpSpPr>
        <p:grpSp>
          <p:nvGrpSpPr>
            <p:cNvPr name="Group 60" id="60"/>
            <p:cNvGrpSpPr/>
            <p:nvPr/>
          </p:nvGrpSpPr>
          <p:grpSpPr>
            <a:xfrm rot="0">
              <a:off x="0" y="0"/>
              <a:ext cx="6755912" cy="980680"/>
              <a:chOff x="0" y="0"/>
              <a:chExt cx="4811973" cy="6985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811973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4811973">
                    <a:moveTo>
                      <a:pt x="4811973" y="349250"/>
                    </a:moveTo>
                    <a:lnTo>
                      <a:pt x="4608773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4608773" y="0"/>
                    </a:lnTo>
                    <a:lnTo>
                      <a:pt x="4811973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2525">
                      <a:alpha val="100000"/>
                    </a:srgbClr>
                  </a:gs>
                  <a:gs pos="100000">
                    <a:srgbClr val="5900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114300" y="-38100"/>
                <a:ext cx="4583373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3" id="63"/>
            <p:cNvSpPr/>
            <p:nvPr/>
          </p:nvSpPr>
          <p:spPr>
            <a:xfrm flipH="false" flipV="false" rot="0">
              <a:off x="255537" y="192620"/>
              <a:ext cx="659766" cy="595439"/>
            </a:xfrm>
            <a:custGeom>
              <a:avLst/>
              <a:gdLst/>
              <a:ahLst/>
              <a:cxnLst/>
              <a:rect r="r" b="b" t="t" l="l"/>
              <a:pathLst>
                <a:path h="595439" w="659766">
                  <a:moveTo>
                    <a:pt x="0" y="0"/>
                  </a:moveTo>
                  <a:lnTo>
                    <a:pt x="659766" y="0"/>
                  </a:lnTo>
                  <a:lnTo>
                    <a:pt x="659766" y="595439"/>
                  </a:lnTo>
                  <a:lnTo>
                    <a:pt x="0" y="595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4" id="64"/>
            <p:cNvSpPr txBox="true"/>
            <p:nvPr/>
          </p:nvSpPr>
          <p:spPr>
            <a:xfrm rot="0">
              <a:off x="1089951" y="210940"/>
              <a:ext cx="5665961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99"/>
                </a:lnSpc>
              </a:pPr>
              <a:r>
                <a:rPr lang="en-US" sz="2499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Conclusión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0407373" y="2062886"/>
            <a:ext cx="5151834" cy="737595"/>
            <a:chOff x="0" y="0"/>
            <a:chExt cx="6869112" cy="983460"/>
          </a:xfrm>
        </p:grpSpPr>
        <p:grpSp>
          <p:nvGrpSpPr>
            <p:cNvPr name="Group 66" id="66"/>
            <p:cNvGrpSpPr/>
            <p:nvPr/>
          </p:nvGrpSpPr>
          <p:grpSpPr>
            <a:xfrm rot="0">
              <a:off x="0" y="0"/>
              <a:ext cx="6869112" cy="983460"/>
              <a:chOff x="0" y="0"/>
              <a:chExt cx="4892601" cy="70048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4892601" cy="700480"/>
              </a:xfrm>
              <a:custGeom>
                <a:avLst/>
                <a:gdLst/>
                <a:ahLst/>
                <a:cxnLst/>
                <a:rect r="r" b="b" t="t" l="l"/>
                <a:pathLst>
                  <a:path h="700480" w="4892601">
                    <a:moveTo>
                      <a:pt x="4892601" y="350240"/>
                    </a:moveTo>
                    <a:lnTo>
                      <a:pt x="4689401" y="700480"/>
                    </a:lnTo>
                    <a:lnTo>
                      <a:pt x="203200" y="700480"/>
                    </a:lnTo>
                    <a:lnTo>
                      <a:pt x="0" y="350240"/>
                    </a:lnTo>
                    <a:lnTo>
                      <a:pt x="203200" y="0"/>
                    </a:lnTo>
                    <a:lnTo>
                      <a:pt x="4689401" y="0"/>
                    </a:lnTo>
                    <a:lnTo>
                      <a:pt x="4892601" y="35024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2525">
                      <a:alpha val="100000"/>
                    </a:srgbClr>
                  </a:gs>
                  <a:gs pos="100000">
                    <a:srgbClr val="5900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114300" y="-38100"/>
                <a:ext cx="4664001" cy="738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9" id="69"/>
            <p:cNvSpPr/>
            <p:nvPr/>
          </p:nvSpPr>
          <p:spPr>
            <a:xfrm flipH="false" flipV="false" rot="0">
              <a:off x="255537" y="192620"/>
              <a:ext cx="659766" cy="595439"/>
            </a:xfrm>
            <a:custGeom>
              <a:avLst/>
              <a:gdLst/>
              <a:ahLst/>
              <a:cxnLst/>
              <a:rect r="r" b="b" t="t" l="l"/>
              <a:pathLst>
                <a:path h="595439" w="659766">
                  <a:moveTo>
                    <a:pt x="0" y="0"/>
                  </a:moveTo>
                  <a:lnTo>
                    <a:pt x="659766" y="0"/>
                  </a:lnTo>
                  <a:lnTo>
                    <a:pt x="659766" y="595439"/>
                  </a:lnTo>
                  <a:lnTo>
                    <a:pt x="0" y="595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0" id="70"/>
            <p:cNvSpPr txBox="true"/>
            <p:nvPr/>
          </p:nvSpPr>
          <p:spPr>
            <a:xfrm rot="0">
              <a:off x="1089951" y="250430"/>
              <a:ext cx="5665961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80"/>
                </a:lnSpc>
              </a:pPr>
              <a:r>
                <a:rPr lang="en-US" sz="24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Posibles Riesgos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10407373" y="6683410"/>
            <a:ext cx="5066934" cy="735510"/>
            <a:chOff x="0" y="0"/>
            <a:chExt cx="6755912" cy="980680"/>
          </a:xfrm>
        </p:grpSpPr>
        <p:grpSp>
          <p:nvGrpSpPr>
            <p:cNvPr name="Group 72" id="72"/>
            <p:cNvGrpSpPr/>
            <p:nvPr/>
          </p:nvGrpSpPr>
          <p:grpSpPr>
            <a:xfrm rot="0">
              <a:off x="0" y="0"/>
              <a:ext cx="6755912" cy="980680"/>
              <a:chOff x="0" y="0"/>
              <a:chExt cx="4811973" cy="6985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4811973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4811973">
                    <a:moveTo>
                      <a:pt x="4811973" y="349250"/>
                    </a:moveTo>
                    <a:lnTo>
                      <a:pt x="4608773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4608773" y="0"/>
                    </a:lnTo>
                    <a:lnTo>
                      <a:pt x="4811973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2525">
                      <a:alpha val="100000"/>
                    </a:srgbClr>
                  </a:gs>
                  <a:gs pos="100000">
                    <a:srgbClr val="59000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114300" y="-38100"/>
                <a:ext cx="4583373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75" id="75"/>
            <p:cNvSpPr/>
            <p:nvPr/>
          </p:nvSpPr>
          <p:spPr>
            <a:xfrm flipH="false" flipV="false" rot="0">
              <a:off x="255537" y="192620"/>
              <a:ext cx="659766" cy="595439"/>
            </a:xfrm>
            <a:custGeom>
              <a:avLst/>
              <a:gdLst/>
              <a:ahLst/>
              <a:cxnLst/>
              <a:rect r="r" b="b" t="t" l="l"/>
              <a:pathLst>
                <a:path h="595439" w="659766">
                  <a:moveTo>
                    <a:pt x="0" y="0"/>
                  </a:moveTo>
                  <a:lnTo>
                    <a:pt x="659766" y="0"/>
                  </a:lnTo>
                  <a:lnTo>
                    <a:pt x="659766" y="595439"/>
                  </a:lnTo>
                  <a:lnTo>
                    <a:pt x="0" y="595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6" id="76"/>
            <p:cNvSpPr txBox="true"/>
            <p:nvPr/>
          </p:nvSpPr>
          <p:spPr>
            <a:xfrm rot="0">
              <a:off x="1089951" y="210940"/>
              <a:ext cx="5665961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99"/>
                </a:lnSpc>
              </a:pPr>
              <a:r>
                <a:rPr lang="en-US" sz="2499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Modelo de Negocio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358032" y="-498836"/>
            <a:ext cx="6755835" cy="6215368"/>
          </a:xfrm>
          <a:custGeom>
            <a:avLst/>
            <a:gdLst/>
            <a:ahLst/>
            <a:cxnLst/>
            <a:rect r="r" b="b" t="t" l="l"/>
            <a:pathLst>
              <a:path h="6215368" w="6755835">
                <a:moveTo>
                  <a:pt x="6755835" y="0"/>
                </a:moveTo>
                <a:lnTo>
                  <a:pt x="0" y="0"/>
                </a:lnTo>
                <a:lnTo>
                  <a:pt x="0" y="6215368"/>
                </a:lnTo>
                <a:lnTo>
                  <a:pt x="6755835" y="6215368"/>
                </a:lnTo>
                <a:lnTo>
                  <a:pt x="67558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1909908" y="4652117"/>
            <a:ext cx="7136751" cy="6084080"/>
          </a:xfrm>
          <a:custGeom>
            <a:avLst/>
            <a:gdLst/>
            <a:ahLst/>
            <a:cxnLst/>
            <a:rect r="r" b="b" t="t" l="l"/>
            <a:pathLst>
              <a:path h="6084080" w="7136751">
                <a:moveTo>
                  <a:pt x="0" y="6084080"/>
                </a:moveTo>
                <a:lnTo>
                  <a:pt x="7136750" y="6084080"/>
                </a:lnTo>
                <a:lnTo>
                  <a:pt x="7136750" y="0"/>
                </a:lnTo>
                <a:lnTo>
                  <a:pt x="0" y="0"/>
                </a:lnTo>
                <a:lnTo>
                  <a:pt x="0" y="60840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3567" y="3197223"/>
            <a:ext cx="5811985" cy="4846750"/>
          </a:xfrm>
          <a:custGeom>
            <a:avLst/>
            <a:gdLst/>
            <a:ahLst/>
            <a:cxnLst/>
            <a:rect r="r" b="b" t="t" l="l"/>
            <a:pathLst>
              <a:path h="4846750" w="5811985">
                <a:moveTo>
                  <a:pt x="0" y="0"/>
                </a:moveTo>
                <a:lnTo>
                  <a:pt x="5811985" y="0"/>
                </a:lnTo>
                <a:lnTo>
                  <a:pt x="5811985" y="4846750"/>
                </a:lnTo>
                <a:lnTo>
                  <a:pt x="0" y="48467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69" t="0" r="-206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73567" y="1028373"/>
            <a:ext cx="3815514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2525"/>
                </a:solidFill>
                <a:latin typeface="Oswald Bold"/>
                <a:ea typeface="Oswald Bold"/>
                <a:cs typeface="Oswald Bold"/>
                <a:sym typeface="Oswald Bold"/>
              </a:rPr>
              <a:t>CONTEXTO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34168" y="4053881"/>
            <a:ext cx="8103437" cy="33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13"/>
              </a:lnSpc>
            </a:pPr>
            <a:r>
              <a:rPr lang="en-US" sz="2761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El powerlifting, o levantamiento de potencia, es un deporte de fuerza que se basa en levantar el máximo peso posible en tres ejercicios fundamentales: sentadilla, press de banca y peso muerto. El objetivo es sumar la mayor carga posible en estos tres levantamientos durante una competencia. O simplemente buscar récord personales.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358032" y="-498836"/>
            <a:ext cx="6755835" cy="6215368"/>
          </a:xfrm>
          <a:custGeom>
            <a:avLst/>
            <a:gdLst/>
            <a:ahLst/>
            <a:cxnLst/>
            <a:rect r="r" b="b" t="t" l="l"/>
            <a:pathLst>
              <a:path h="6215368" w="6755835">
                <a:moveTo>
                  <a:pt x="6755835" y="0"/>
                </a:moveTo>
                <a:lnTo>
                  <a:pt x="0" y="0"/>
                </a:lnTo>
                <a:lnTo>
                  <a:pt x="0" y="6215368"/>
                </a:lnTo>
                <a:lnTo>
                  <a:pt x="6755835" y="6215368"/>
                </a:lnTo>
                <a:lnTo>
                  <a:pt x="67558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1909908" y="4652117"/>
            <a:ext cx="7136751" cy="6084080"/>
          </a:xfrm>
          <a:custGeom>
            <a:avLst/>
            <a:gdLst/>
            <a:ahLst/>
            <a:cxnLst/>
            <a:rect r="r" b="b" t="t" l="l"/>
            <a:pathLst>
              <a:path h="6084080" w="7136751">
                <a:moveTo>
                  <a:pt x="0" y="6084080"/>
                </a:moveTo>
                <a:lnTo>
                  <a:pt x="7136750" y="6084080"/>
                </a:lnTo>
                <a:lnTo>
                  <a:pt x="7136750" y="0"/>
                </a:lnTo>
                <a:lnTo>
                  <a:pt x="0" y="0"/>
                </a:lnTo>
                <a:lnTo>
                  <a:pt x="0" y="608408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624438"/>
            <a:ext cx="668651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2525"/>
                </a:solidFill>
                <a:latin typeface="Oswald Bold"/>
                <a:ea typeface="Oswald Bold"/>
                <a:cs typeface="Oswald Bold"/>
                <a:sym typeface="Oswald Bold"/>
              </a:rPr>
              <a:t>PROYECTO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63987"/>
            <a:ext cx="8881216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DESCRIPCIÓN 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39813" y="4459232"/>
            <a:ext cx="9488550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3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Desarrollar una app móvil que permita a atletas de fuerza y powerlifting registrar, analizar y optimizar sus entrenamientos, incluso sin conexión.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17159" y="3799263"/>
            <a:ext cx="2418011" cy="471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Objetivo de PLift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84088" y="6523682"/>
            <a:ext cx="1947565" cy="471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Problemática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14814" y="7185988"/>
            <a:ext cx="9488550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3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Actualmente los atletas llevan sus registros en hojas de cálculo o notas dispersas, lo que dificulta el seguimiento y análisis del progreso.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442474" y="-498836"/>
            <a:ext cx="6755835" cy="6215368"/>
          </a:xfrm>
          <a:custGeom>
            <a:avLst/>
            <a:gdLst/>
            <a:ahLst/>
            <a:cxnLst/>
            <a:rect r="r" b="b" t="t" l="l"/>
            <a:pathLst>
              <a:path h="6215368" w="6755835">
                <a:moveTo>
                  <a:pt x="6755835" y="0"/>
                </a:moveTo>
                <a:lnTo>
                  <a:pt x="0" y="0"/>
                </a:lnTo>
                <a:lnTo>
                  <a:pt x="0" y="6215368"/>
                </a:lnTo>
                <a:lnTo>
                  <a:pt x="6755835" y="6215368"/>
                </a:lnTo>
                <a:lnTo>
                  <a:pt x="67558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909908" y="4652117"/>
            <a:ext cx="7136751" cy="6084080"/>
          </a:xfrm>
          <a:custGeom>
            <a:avLst/>
            <a:gdLst/>
            <a:ahLst/>
            <a:cxnLst/>
            <a:rect r="r" b="b" t="t" l="l"/>
            <a:pathLst>
              <a:path h="6084080" w="7136751">
                <a:moveTo>
                  <a:pt x="0" y="6084080"/>
                </a:moveTo>
                <a:lnTo>
                  <a:pt x="7136750" y="6084080"/>
                </a:lnTo>
                <a:lnTo>
                  <a:pt x="7136750" y="0"/>
                </a:lnTo>
                <a:lnTo>
                  <a:pt x="0" y="0"/>
                </a:lnTo>
                <a:lnTo>
                  <a:pt x="0" y="608408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64785" y="3478242"/>
            <a:ext cx="1243905" cy="471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Solución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59871" y="4191903"/>
            <a:ext cx="10917701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3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Centraliza los registros de entrenamientos</a:t>
            </a:r>
          </a:p>
          <a:p>
            <a:pPr algn="just" marL="604523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Calcula automáticamente cargas óptimas y estima el 1RM</a:t>
            </a:r>
          </a:p>
          <a:p>
            <a:pPr algn="just" marL="604523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Muestra progresos con gráficos interactivos</a:t>
            </a:r>
          </a:p>
          <a:p>
            <a:pPr algn="just" marL="604523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Funciona con y sin conexión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00961" y="6420753"/>
            <a:ext cx="2340471" cy="471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Enfoque Técnico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00961" y="7068909"/>
            <a:ext cx="11119430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800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Arquitectura híbrida: App móvil + Backend en la nube + IA simple</a:t>
            </a:r>
          </a:p>
          <a:p>
            <a:pPr algn="just">
              <a:lnSpc>
                <a:spcPts val="3360"/>
              </a:lnSpc>
            </a:pPr>
          </a:p>
          <a:p>
            <a:pPr algn="just" marL="604523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Tecnologías: React Native, Firebase</a:t>
            </a:r>
          </a:p>
          <a:p>
            <a:pPr algn="just" marL="604523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Dashboards</a:t>
            </a:r>
          </a:p>
          <a:p>
            <a:pPr algn="just" marL="604523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Integración de APIs y seguridad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636742"/>
            <a:ext cx="668651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2525"/>
                </a:solidFill>
                <a:latin typeface="Oswald Bold"/>
                <a:ea typeface="Oswald Bold"/>
                <a:cs typeface="Oswald Bold"/>
                <a:sym typeface="Oswald Bold"/>
              </a:rPr>
              <a:t>PROYECTO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76292"/>
            <a:ext cx="8881216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DESCRIPCIÓN DEL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840743" y="-864380"/>
            <a:ext cx="7136751" cy="6084080"/>
          </a:xfrm>
          <a:custGeom>
            <a:avLst/>
            <a:gdLst/>
            <a:ahLst/>
            <a:cxnLst/>
            <a:rect r="r" b="b" t="t" l="l"/>
            <a:pathLst>
              <a:path h="6084080" w="7136751">
                <a:moveTo>
                  <a:pt x="7136750" y="0"/>
                </a:moveTo>
                <a:lnTo>
                  <a:pt x="0" y="0"/>
                </a:lnTo>
                <a:lnTo>
                  <a:pt x="0" y="6084080"/>
                </a:lnTo>
                <a:lnTo>
                  <a:pt x="7136750" y="6084080"/>
                </a:lnTo>
                <a:lnTo>
                  <a:pt x="71367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2383875" y="5622250"/>
            <a:ext cx="6755835" cy="6215368"/>
          </a:xfrm>
          <a:custGeom>
            <a:avLst/>
            <a:gdLst/>
            <a:ahLst/>
            <a:cxnLst/>
            <a:rect r="r" b="b" t="t" l="l"/>
            <a:pathLst>
              <a:path h="6215368" w="6755835">
                <a:moveTo>
                  <a:pt x="0" y="6215368"/>
                </a:moveTo>
                <a:lnTo>
                  <a:pt x="6755835" y="6215368"/>
                </a:lnTo>
                <a:lnTo>
                  <a:pt x="6755835" y="0"/>
                </a:lnTo>
                <a:lnTo>
                  <a:pt x="0" y="0"/>
                </a:lnTo>
                <a:lnTo>
                  <a:pt x="0" y="621536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804982"/>
            <a:ext cx="668651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2525"/>
                </a:solidFill>
                <a:latin typeface="Oswald Bold"/>
                <a:ea typeface="Oswald Bold"/>
                <a:cs typeface="Oswald Bold"/>
                <a:sym typeface="Oswald Bold"/>
              </a:rPr>
              <a:t>PROYECTO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44531"/>
            <a:ext cx="948855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RELEVANCIA 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00734"/>
            <a:ext cx="16230600" cy="544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La relevancia de PLift radica en que responde a una problemática concreta del powerlifting en Chile: la falta de herramientas especializadas para la relación entrenador–atleta. Actualmente, los entrenadores pierden tiempo en tareas manuales con planillas y tienen dificultades para ajustar dinámicamente la planificación.</a:t>
            </a:r>
          </a:p>
          <a:p>
            <a:pPr algn="just">
              <a:lnSpc>
                <a:spcPts val="3360"/>
              </a:lnSpc>
            </a:pPr>
          </a:p>
          <a:p>
            <a:pPr algn="just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PLift propone una app móvil que:</a:t>
            </a:r>
          </a:p>
          <a:p>
            <a:pPr algn="just">
              <a:lnSpc>
                <a:spcPts val="3360"/>
              </a:lnSpc>
            </a:pPr>
          </a:p>
          <a:p>
            <a:pPr algn="just" marL="604523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Genera ciclos personalizados según los datos del atleta.</a:t>
            </a:r>
          </a:p>
          <a:p>
            <a:pPr algn="just" marL="604523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Ajusta cargas y volúmenes automáticamente con IA.</a:t>
            </a:r>
          </a:p>
          <a:p>
            <a:pPr algn="just" marL="604523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Centraliza el seguimiento de múltiples atletas en un solo panel.</a:t>
            </a:r>
          </a:p>
          <a:p>
            <a:pPr algn="just">
              <a:lnSpc>
                <a:spcPts val="3360"/>
              </a:lnSpc>
            </a:pPr>
          </a:p>
          <a:p>
            <a:pPr algn="just">
              <a:lnSpc>
                <a:spcPts val="3360"/>
              </a:lnSpc>
            </a:pPr>
          </a:p>
          <a:p>
            <a:pPr algn="just">
              <a:lnSpc>
                <a:spcPts val="336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2840743" y="-864380"/>
            <a:ext cx="7136751" cy="6084080"/>
          </a:xfrm>
          <a:custGeom>
            <a:avLst/>
            <a:gdLst/>
            <a:ahLst/>
            <a:cxnLst/>
            <a:rect r="r" b="b" t="t" l="l"/>
            <a:pathLst>
              <a:path h="6084080" w="7136751">
                <a:moveTo>
                  <a:pt x="7136750" y="0"/>
                </a:moveTo>
                <a:lnTo>
                  <a:pt x="0" y="0"/>
                </a:lnTo>
                <a:lnTo>
                  <a:pt x="0" y="6084080"/>
                </a:lnTo>
                <a:lnTo>
                  <a:pt x="7136750" y="6084080"/>
                </a:lnTo>
                <a:lnTo>
                  <a:pt x="71367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383875" y="5622250"/>
            <a:ext cx="6755835" cy="6215368"/>
          </a:xfrm>
          <a:custGeom>
            <a:avLst/>
            <a:gdLst/>
            <a:ahLst/>
            <a:cxnLst/>
            <a:rect r="r" b="b" t="t" l="l"/>
            <a:pathLst>
              <a:path h="6215368" w="6755835">
                <a:moveTo>
                  <a:pt x="0" y="6215368"/>
                </a:moveTo>
                <a:lnTo>
                  <a:pt x="6755835" y="6215368"/>
                </a:lnTo>
                <a:lnTo>
                  <a:pt x="6755835" y="0"/>
                </a:lnTo>
                <a:lnTo>
                  <a:pt x="0" y="0"/>
                </a:lnTo>
                <a:lnTo>
                  <a:pt x="0" y="621536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37169" y="2936988"/>
            <a:ext cx="15813662" cy="6941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3"/>
              </a:lnSpc>
            </a:pPr>
            <a:r>
              <a:rPr lang="en-US" sz="2728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Para el desarrollo de PLift se empleará la </a:t>
            </a:r>
            <a:r>
              <a:rPr lang="en-US" sz="2728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metodología ágil </a:t>
            </a:r>
            <a:r>
              <a:rPr lang="en-US" sz="2728" b="true">
                <a:solidFill>
                  <a:srgbClr val="FF2525"/>
                </a:solidFill>
                <a:latin typeface="Aileron Bold"/>
                <a:ea typeface="Aileron Bold"/>
                <a:cs typeface="Aileron Bold"/>
                <a:sym typeface="Aileron Bold"/>
              </a:rPr>
              <a:t>Scrum</a:t>
            </a:r>
            <a:r>
              <a:rPr lang="en-US" sz="2728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, la cual resulta ideal para proyectos que requieren flexibilidad, entregas incrementales y retroalimentación constante. </a:t>
            </a:r>
          </a:p>
          <a:p>
            <a:pPr algn="just">
              <a:lnSpc>
                <a:spcPts val="3273"/>
              </a:lnSpc>
            </a:pPr>
          </a:p>
          <a:p>
            <a:pPr algn="just">
              <a:lnSpc>
                <a:spcPts val="3273"/>
              </a:lnSpc>
            </a:pPr>
            <a:r>
              <a:rPr lang="en-US" sz="2728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Gracias a este</a:t>
            </a:r>
            <a:r>
              <a:rPr lang="en-US" sz="2728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enfoque, el desarrollo de la aplicación se gestionará en ciclos cortos llamados Sprints, lo que facilitará la adaptación a cambios, la colaboración continua con los interesados y el cumplimiento de objetivos intermedios hasta alcanzar el producto final.</a:t>
            </a:r>
          </a:p>
          <a:p>
            <a:pPr algn="just">
              <a:lnSpc>
                <a:spcPts val="3273"/>
              </a:lnSpc>
            </a:pPr>
          </a:p>
          <a:p>
            <a:pPr algn="just">
              <a:lnSpc>
                <a:spcPts val="3273"/>
              </a:lnSpc>
            </a:pPr>
            <a:r>
              <a:rPr lang="en-US" sz="2728" b="true">
                <a:solidFill>
                  <a:srgbClr val="FF2525"/>
                </a:solidFill>
                <a:latin typeface="Aileron Bold"/>
                <a:ea typeface="Aileron Bold"/>
                <a:cs typeface="Aileron Bold"/>
                <a:sym typeface="Aileron Bold"/>
              </a:rPr>
              <a:t>Puntos Clave:</a:t>
            </a:r>
          </a:p>
          <a:p>
            <a:pPr algn="just">
              <a:lnSpc>
                <a:spcPts val="3273"/>
              </a:lnSpc>
            </a:pPr>
          </a:p>
          <a:p>
            <a:pPr algn="just" marL="588993" indent="-294497" lvl="1">
              <a:lnSpc>
                <a:spcPts val="3273"/>
              </a:lnSpc>
              <a:buFont typeface="Arial"/>
              <a:buChar char="•"/>
            </a:pPr>
            <a:r>
              <a:rPr lang="en-US" sz="2728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Sprints: ciclos de trabajo cortos para entregar avances funcionales.</a:t>
            </a:r>
          </a:p>
          <a:p>
            <a:pPr algn="just" marL="588993" indent="-294497" lvl="1">
              <a:lnSpc>
                <a:spcPts val="3273"/>
              </a:lnSpc>
              <a:buFont typeface="Arial"/>
              <a:buChar char="•"/>
            </a:pPr>
            <a:r>
              <a:rPr lang="en-US" sz="2728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Reuniones de seguimiento: planificación, dailys, revisión y retrospectiva.</a:t>
            </a:r>
          </a:p>
          <a:p>
            <a:pPr algn="just" marL="588993" indent="-294497" lvl="1">
              <a:lnSpc>
                <a:spcPts val="3273"/>
              </a:lnSpc>
              <a:buFont typeface="Arial"/>
              <a:buChar char="•"/>
            </a:pPr>
            <a:r>
              <a:rPr lang="en-US" sz="2728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Entregas incrementales: avances continuos del producto.</a:t>
            </a:r>
          </a:p>
          <a:p>
            <a:pPr algn="just" marL="588993" indent="-294497" lvl="1">
              <a:lnSpc>
                <a:spcPts val="3273"/>
              </a:lnSpc>
              <a:buFont typeface="Arial"/>
              <a:buChar char="•"/>
            </a:pPr>
            <a:r>
              <a:rPr lang="en-US" sz="2728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Flexibilidad: capacidad de adaptación frente a cambios en los requerimientos.</a:t>
            </a:r>
          </a:p>
          <a:p>
            <a:pPr algn="just">
              <a:lnSpc>
                <a:spcPts val="3273"/>
              </a:lnSpc>
            </a:pPr>
          </a:p>
          <a:p>
            <a:pPr algn="just">
              <a:lnSpc>
                <a:spcPts val="3273"/>
              </a:lnSpc>
            </a:pPr>
          </a:p>
          <a:p>
            <a:pPr algn="just">
              <a:lnSpc>
                <a:spcPts val="3273"/>
              </a:lnSpc>
            </a:pPr>
          </a:p>
          <a:p>
            <a:pPr algn="just">
              <a:lnSpc>
                <a:spcPts val="3273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938523" y="7559015"/>
            <a:ext cx="4698954" cy="5455970"/>
          </a:xfrm>
          <a:custGeom>
            <a:avLst/>
            <a:gdLst/>
            <a:ahLst/>
            <a:cxnLst/>
            <a:rect r="r" b="b" t="t" l="l"/>
            <a:pathLst>
              <a:path h="5455970" w="4698954">
                <a:moveTo>
                  <a:pt x="0" y="0"/>
                </a:moveTo>
                <a:lnTo>
                  <a:pt x="4698954" y="0"/>
                </a:lnTo>
                <a:lnTo>
                  <a:pt x="4698954" y="5455970"/>
                </a:lnTo>
                <a:lnTo>
                  <a:pt x="0" y="54559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228674" y="690472"/>
            <a:ext cx="5279559" cy="1237057"/>
            <a:chOff x="0" y="0"/>
            <a:chExt cx="7039411" cy="164941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1651"/>
              <a:ext cx="7039411" cy="1537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99"/>
                </a:lnSpc>
              </a:pPr>
              <a:r>
                <a:rPr lang="en-US" sz="6999" b="true">
                  <a:solidFill>
                    <a:srgbClr val="FFFFFF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METODOLOG</a:t>
              </a:r>
              <a:r>
                <a:rPr lang="en-US" sz="6999" b="true">
                  <a:solidFill>
                    <a:srgbClr val="FFFFFF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Í</a:t>
              </a:r>
              <a:r>
                <a:rPr lang="en-US" sz="6999" b="true">
                  <a:solidFill>
                    <a:srgbClr val="FFFFFF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A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5917771" y="0"/>
              <a:ext cx="384969" cy="470953"/>
            </a:xfrm>
            <a:custGeom>
              <a:avLst/>
              <a:gdLst/>
              <a:ahLst/>
              <a:cxnLst/>
              <a:rect r="r" b="b" t="t" l="l"/>
              <a:pathLst>
                <a:path h="470953" w="384969">
                  <a:moveTo>
                    <a:pt x="0" y="0"/>
                  </a:moveTo>
                  <a:lnTo>
                    <a:pt x="384969" y="0"/>
                  </a:lnTo>
                  <a:lnTo>
                    <a:pt x="384969" y="470953"/>
                  </a:lnTo>
                  <a:lnTo>
                    <a:pt x="0" y="470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2224" r="0" b="-2224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412977" y="2335340"/>
            <a:ext cx="4587823" cy="0"/>
          </a:xfrm>
          <a:prstGeom prst="line">
            <a:avLst/>
          </a:prstGeom>
          <a:ln cap="flat" w="28575">
            <a:gradFill>
              <a:gsLst>
                <a:gs pos="0">
                  <a:srgbClr val="FF2525">
                    <a:alpha val="100000"/>
                  </a:srgbClr>
                </a:gs>
                <a:gs pos="100000">
                  <a:srgbClr val="590000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oval" len="lg" w="lg"/>
          </a:ln>
        </p:spPr>
      </p:sp>
      <p:grpSp>
        <p:nvGrpSpPr>
          <p:cNvPr name="Group 4" id="4"/>
          <p:cNvGrpSpPr/>
          <p:nvPr/>
        </p:nvGrpSpPr>
        <p:grpSpPr>
          <a:xfrm rot="0">
            <a:off x="2412977" y="2013261"/>
            <a:ext cx="4437616" cy="644159"/>
            <a:chOff x="0" y="0"/>
            <a:chExt cx="4811973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1973" cy="698500"/>
            </a:xfrm>
            <a:custGeom>
              <a:avLst/>
              <a:gdLst/>
              <a:ahLst/>
              <a:cxnLst/>
              <a:rect r="r" b="b" t="t" l="l"/>
              <a:pathLst>
                <a:path h="698500" w="4811973">
                  <a:moveTo>
                    <a:pt x="4811973" y="349250"/>
                  </a:moveTo>
                  <a:lnTo>
                    <a:pt x="460877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608773" y="0"/>
                  </a:lnTo>
                  <a:lnTo>
                    <a:pt x="4811973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FF2525">
                    <a:alpha val="100000"/>
                  </a:srgbClr>
                </a:gs>
                <a:gs pos="100000">
                  <a:srgbClr val="59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38100"/>
              <a:ext cx="4583373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580826" y="2139783"/>
            <a:ext cx="433367" cy="391114"/>
          </a:xfrm>
          <a:custGeom>
            <a:avLst/>
            <a:gdLst/>
            <a:ahLst/>
            <a:cxnLst/>
            <a:rect r="r" b="b" t="t" l="l"/>
            <a:pathLst>
              <a:path h="391114" w="433367">
                <a:moveTo>
                  <a:pt x="0" y="0"/>
                </a:moveTo>
                <a:lnTo>
                  <a:pt x="433366" y="0"/>
                </a:lnTo>
                <a:lnTo>
                  <a:pt x="433366" y="391114"/>
                </a:lnTo>
                <a:lnTo>
                  <a:pt x="0" y="391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28910" y="2142291"/>
            <a:ext cx="3721683" cy="37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2"/>
              </a:lnSpc>
            </a:pPr>
            <a:r>
              <a:rPr lang="en-US" sz="2452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Product Owner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12977" y="2702282"/>
            <a:ext cx="13449534" cy="172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2"/>
              </a:lnSpc>
            </a:pPr>
          </a:p>
          <a:p>
            <a:pPr algn="just" marL="486261" indent="-243130" lvl="1">
              <a:lnSpc>
                <a:spcPts val="2702"/>
              </a:lnSpc>
              <a:buFont typeface="Arial"/>
              <a:buChar char="•"/>
            </a:pPr>
            <a:r>
              <a:rPr lang="en-US" sz="2252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Define la visión y objetivos del producto.</a:t>
            </a:r>
          </a:p>
          <a:p>
            <a:pPr algn="just" marL="486261" indent="-243130" lvl="1">
              <a:lnSpc>
                <a:spcPts val="2702"/>
              </a:lnSpc>
              <a:buFont typeface="Arial"/>
              <a:buChar char="•"/>
            </a:pPr>
            <a:r>
              <a:rPr lang="en-US" sz="2252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Prioriza el Product Backlog de acuerdo al valor para el cliente.</a:t>
            </a:r>
          </a:p>
          <a:p>
            <a:pPr algn="just" marL="486261" indent="-243130" lvl="1">
              <a:lnSpc>
                <a:spcPts val="2702"/>
              </a:lnSpc>
              <a:buFont typeface="Arial"/>
              <a:buChar char="•"/>
            </a:pPr>
            <a:r>
              <a:rPr lang="en-US" sz="2252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Se asegura de que el equipo trabaje alineado a las necesidades del usuario final.</a:t>
            </a:r>
          </a:p>
          <a:p>
            <a:pPr algn="just">
              <a:lnSpc>
                <a:spcPts val="2702"/>
              </a:lnSpc>
            </a:pPr>
          </a:p>
        </p:txBody>
      </p:sp>
      <p:sp>
        <p:nvSpPr>
          <p:cNvPr name="AutoShape 10" id="10"/>
          <p:cNvSpPr/>
          <p:nvPr/>
        </p:nvSpPr>
        <p:spPr>
          <a:xfrm>
            <a:off x="2425490" y="7548631"/>
            <a:ext cx="4587823" cy="0"/>
          </a:xfrm>
          <a:prstGeom prst="line">
            <a:avLst/>
          </a:prstGeom>
          <a:ln cap="flat" w="28575">
            <a:gradFill>
              <a:gsLst>
                <a:gs pos="0">
                  <a:srgbClr val="FF2525">
                    <a:alpha val="100000"/>
                  </a:srgbClr>
                </a:gs>
                <a:gs pos="100000">
                  <a:srgbClr val="590000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oval" len="lg" w="lg"/>
          </a:ln>
        </p:spPr>
      </p:sp>
      <p:grpSp>
        <p:nvGrpSpPr>
          <p:cNvPr name="Group 11" id="11"/>
          <p:cNvGrpSpPr/>
          <p:nvPr/>
        </p:nvGrpSpPr>
        <p:grpSpPr>
          <a:xfrm rot="0">
            <a:off x="2425490" y="7226552"/>
            <a:ext cx="4437616" cy="644159"/>
            <a:chOff x="0" y="0"/>
            <a:chExt cx="4811973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1973" cy="698500"/>
            </a:xfrm>
            <a:custGeom>
              <a:avLst/>
              <a:gdLst/>
              <a:ahLst/>
              <a:cxnLst/>
              <a:rect r="r" b="b" t="t" l="l"/>
              <a:pathLst>
                <a:path h="698500" w="4811973">
                  <a:moveTo>
                    <a:pt x="4811973" y="349250"/>
                  </a:moveTo>
                  <a:lnTo>
                    <a:pt x="460877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608773" y="0"/>
                  </a:lnTo>
                  <a:lnTo>
                    <a:pt x="4811973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FF2525">
                    <a:alpha val="100000"/>
                  </a:srgbClr>
                </a:gs>
                <a:gs pos="100000">
                  <a:srgbClr val="59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38100"/>
              <a:ext cx="4583373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593339" y="7353075"/>
            <a:ext cx="433367" cy="391114"/>
          </a:xfrm>
          <a:custGeom>
            <a:avLst/>
            <a:gdLst/>
            <a:ahLst/>
            <a:cxnLst/>
            <a:rect r="r" b="b" t="t" l="l"/>
            <a:pathLst>
              <a:path h="391114" w="433367">
                <a:moveTo>
                  <a:pt x="0" y="0"/>
                </a:moveTo>
                <a:lnTo>
                  <a:pt x="433366" y="0"/>
                </a:lnTo>
                <a:lnTo>
                  <a:pt x="433366" y="391113"/>
                </a:lnTo>
                <a:lnTo>
                  <a:pt x="0" y="3911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141423" y="7355583"/>
            <a:ext cx="3721683" cy="37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2"/>
              </a:lnSpc>
            </a:pPr>
            <a:r>
              <a:rPr lang="en-US" sz="2452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Equipo de Desarrollo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25490" y="8318386"/>
            <a:ext cx="13449534" cy="1477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9440" indent="-264720" lvl="1">
              <a:lnSpc>
                <a:spcPts val="2942"/>
              </a:lnSpc>
              <a:buFont typeface="Arial"/>
              <a:buChar char="•"/>
            </a:pPr>
            <a:r>
              <a:rPr lang="en-US" sz="2452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Implementa el frontend (React Native) y el backend/API (Python + FastAPI).</a:t>
            </a:r>
          </a:p>
          <a:p>
            <a:pPr algn="just" marL="529440" indent="-264720" lvl="1">
              <a:lnSpc>
                <a:spcPts val="2942"/>
              </a:lnSpc>
              <a:buFont typeface="Arial"/>
              <a:buChar char="•"/>
            </a:pPr>
            <a:r>
              <a:rPr lang="en-US" sz="2452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Integra la solución con Firebase y componentes de IA.</a:t>
            </a:r>
          </a:p>
          <a:p>
            <a:pPr algn="just" marL="529440" indent="-264720" lvl="1">
              <a:lnSpc>
                <a:spcPts val="2942"/>
              </a:lnSpc>
              <a:buFont typeface="Arial"/>
              <a:buChar char="•"/>
            </a:pPr>
            <a:r>
              <a:rPr lang="en-US" sz="2452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Asegura la calidad técnica, pruebas y despliegue de las funcionalidades.</a:t>
            </a:r>
          </a:p>
          <a:p>
            <a:pPr algn="just">
              <a:lnSpc>
                <a:spcPts val="2942"/>
              </a:lnSpc>
            </a:pPr>
          </a:p>
        </p:txBody>
      </p:sp>
      <p:sp>
        <p:nvSpPr>
          <p:cNvPr name="AutoShape 17" id="17"/>
          <p:cNvSpPr/>
          <p:nvPr/>
        </p:nvSpPr>
        <p:spPr>
          <a:xfrm>
            <a:off x="2412977" y="5139141"/>
            <a:ext cx="4587823" cy="0"/>
          </a:xfrm>
          <a:prstGeom prst="line">
            <a:avLst/>
          </a:prstGeom>
          <a:ln cap="flat" w="28575">
            <a:gradFill>
              <a:gsLst>
                <a:gs pos="0">
                  <a:srgbClr val="FF2525">
                    <a:alpha val="100000"/>
                  </a:srgbClr>
                </a:gs>
                <a:gs pos="100000">
                  <a:srgbClr val="590000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oval" len="lg" w="lg"/>
          </a:ln>
        </p:spPr>
      </p:sp>
      <p:grpSp>
        <p:nvGrpSpPr>
          <p:cNvPr name="Group 18" id="18"/>
          <p:cNvGrpSpPr/>
          <p:nvPr/>
        </p:nvGrpSpPr>
        <p:grpSpPr>
          <a:xfrm rot="0">
            <a:off x="2412977" y="4817062"/>
            <a:ext cx="4437616" cy="644159"/>
            <a:chOff x="0" y="0"/>
            <a:chExt cx="4811973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11973" cy="698500"/>
            </a:xfrm>
            <a:custGeom>
              <a:avLst/>
              <a:gdLst/>
              <a:ahLst/>
              <a:cxnLst/>
              <a:rect r="r" b="b" t="t" l="l"/>
              <a:pathLst>
                <a:path h="698500" w="4811973">
                  <a:moveTo>
                    <a:pt x="4811973" y="349250"/>
                  </a:moveTo>
                  <a:lnTo>
                    <a:pt x="460877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608773" y="0"/>
                  </a:lnTo>
                  <a:lnTo>
                    <a:pt x="4811973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FF2525">
                    <a:alpha val="100000"/>
                  </a:srgbClr>
                </a:gs>
                <a:gs pos="100000">
                  <a:srgbClr val="59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38100"/>
              <a:ext cx="4583373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580826" y="4943585"/>
            <a:ext cx="433367" cy="391114"/>
          </a:xfrm>
          <a:custGeom>
            <a:avLst/>
            <a:gdLst/>
            <a:ahLst/>
            <a:cxnLst/>
            <a:rect r="r" b="b" t="t" l="l"/>
            <a:pathLst>
              <a:path h="391114" w="433367">
                <a:moveTo>
                  <a:pt x="0" y="0"/>
                </a:moveTo>
                <a:lnTo>
                  <a:pt x="433366" y="0"/>
                </a:lnTo>
                <a:lnTo>
                  <a:pt x="433366" y="391113"/>
                </a:lnTo>
                <a:lnTo>
                  <a:pt x="0" y="3911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128910" y="4946093"/>
            <a:ext cx="3721683" cy="37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2"/>
              </a:lnSpc>
            </a:pPr>
            <a:r>
              <a:rPr lang="en-US" sz="2452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Scrum Master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12977" y="5607660"/>
            <a:ext cx="13449534" cy="1477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9440" indent="-264720" lvl="1">
              <a:lnSpc>
                <a:spcPts val="2942"/>
              </a:lnSpc>
              <a:buFont typeface="Arial"/>
              <a:buChar char="•"/>
            </a:pPr>
            <a:r>
              <a:rPr lang="en-US" sz="2452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Facilita el proceso Scrum, vela por el cumplimiento de la metodología.</a:t>
            </a:r>
          </a:p>
          <a:p>
            <a:pPr algn="just" marL="529440" indent="-264720" lvl="1">
              <a:lnSpc>
                <a:spcPts val="2942"/>
              </a:lnSpc>
              <a:buFont typeface="Arial"/>
              <a:buChar char="•"/>
            </a:pPr>
            <a:r>
              <a:rPr lang="en-US" sz="2452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Elimina impedimentos que afecten el avance del equipo.</a:t>
            </a:r>
          </a:p>
          <a:p>
            <a:pPr algn="just" marL="529440" indent="-264720" lvl="1">
              <a:lnSpc>
                <a:spcPts val="2942"/>
              </a:lnSpc>
              <a:buFont typeface="Arial"/>
              <a:buChar char="•"/>
            </a:pPr>
            <a:r>
              <a:rPr lang="en-US" sz="2452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Fomenta la comunicación y mejora continua dentro del equipo.</a:t>
            </a:r>
          </a:p>
          <a:p>
            <a:pPr algn="just">
              <a:lnSpc>
                <a:spcPts val="2942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880627" y="374650"/>
            <a:ext cx="2526746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ROLES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050963" y="2476762"/>
            <a:ext cx="197762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 (Danae Venegas)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268996" y="5280563"/>
            <a:ext cx="175959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(Matias Muñoz)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363645" y="7690053"/>
            <a:ext cx="7664946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(Alonso Barrera - Germán Macías - Matías Muñoz - Danae Venegas)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840743" y="-864380"/>
            <a:ext cx="7136751" cy="6084080"/>
          </a:xfrm>
          <a:custGeom>
            <a:avLst/>
            <a:gdLst/>
            <a:ahLst/>
            <a:cxnLst/>
            <a:rect r="r" b="b" t="t" l="l"/>
            <a:pathLst>
              <a:path h="6084080" w="7136751">
                <a:moveTo>
                  <a:pt x="7136750" y="0"/>
                </a:moveTo>
                <a:lnTo>
                  <a:pt x="0" y="0"/>
                </a:lnTo>
                <a:lnTo>
                  <a:pt x="0" y="6084080"/>
                </a:lnTo>
                <a:lnTo>
                  <a:pt x="7136750" y="6084080"/>
                </a:lnTo>
                <a:lnTo>
                  <a:pt x="71367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4123756" y="4806305"/>
            <a:ext cx="6755835" cy="6215368"/>
          </a:xfrm>
          <a:custGeom>
            <a:avLst/>
            <a:gdLst/>
            <a:ahLst/>
            <a:cxnLst/>
            <a:rect r="r" b="b" t="t" l="l"/>
            <a:pathLst>
              <a:path h="6215368" w="6755835">
                <a:moveTo>
                  <a:pt x="0" y="6215368"/>
                </a:moveTo>
                <a:lnTo>
                  <a:pt x="6755835" y="6215368"/>
                </a:lnTo>
                <a:lnTo>
                  <a:pt x="6755835" y="0"/>
                </a:lnTo>
                <a:lnTo>
                  <a:pt x="0" y="0"/>
                </a:lnTo>
                <a:lnTo>
                  <a:pt x="0" y="621536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38523" y="7559015"/>
            <a:ext cx="4698954" cy="5455970"/>
          </a:xfrm>
          <a:custGeom>
            <a:avLst/>
            <a:gdLst/>
            <a:ahLst/>
            <a:cxnLst/>
            <a:rect r="r" b="b" t="t" l="l"/>
            <a:pathLst>
              <a:path h="5455970" w="4698954">
                <a:moveTo>
                  <a:pt x="0" y="0"/>
                </a:moveTo>
                <a:lnTo>
                  <a:pt x="4698954" y="0"/>
                </a:lnTo>
                <a:lnTo>
                  <a:pt x="4698954" y="5455970"/>
                </a:lnTo>
                <a:lnTo>
                  <a:pt x="0" y="54559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78285"/>
            <a:ext cx="7158571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OBJETIVO </a:t>
            </a:r>
            <a:r>
              <a:rPr lang="en-US" sz="6999" b="true">
                <a:solidFill>
                  <a:srgbClr val="FF2525"/>
                </a:solidFill>
                <a:latin typeface="Oswald Bold"/>
                <a:ea typeface="Oswald Bold"/>
                <a:cs typeface="Oswald Bold"/>
                <a:sym typeface="Oswald Bold"/>
              </a:rPr>
              <a:t>GENERAL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583050"/>
            <a:ext cx="16230600" cy="502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Diseñar e implementar una aplicación móvil para entrenadores y atletas de powerlifting que permita generar, gestionar y ajustar ciclos de entrenamiento mediante inteligencia artificial, optimizando el seguimiento del rendimiento y la preparación para competencias.</a:t>
            </a:r>
          </a:p>
          <a:p>
            <a:pPr algn="just">
              <a:lnSpc>
                <a:spcPts val="3360"/>
              </a:lnSpc>
            </a:pPr>
          </a:p>
          <a:p>
            <a:pPr algn="just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Enfocado en:</a:t>
            </a:r>
          </a:p>
          <a:p>
            <a:pPr algn="just">
              <a:lnSpc>
                <a:spcPts val="3360"/>
              </a:lnSpc>
            </a:pPr>
          </a:p>
          <a:p>
            <a:pPr algn="just" marL="604523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Generar ciclos personalizados basados en datos del atleta</a:t>
            </a:r>
          </a:p>
          <a:p>
            <a:pPr algn="just" marL="604523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Ajustes dinámicos con IA en cargas, volumen e intensidad</a:t>
            </a:r>
          </a:p>
          <a:p>
            <a:pPr algn="just" marL="604523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Seguimiento centralizado de rendimiento y progreso</a:t>
            </a:r>
          </a:p>
          <a:p>
            <a:pPr algn="just" marL="604523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Preparación para competencias según la fecha objetivo</a:t>
            </a:r>
          </a:p>
          <a:p>
            <a:pPr algn="just">
              <a:lnSpc>
                <a:spcPts val="3360"/>
              </a:lnSpc>
            </a:pPr>
          </a:p>
          <a:p>
            <a:pPr algn="just">
              <a:lnSpc>
                <a:spcPts val="336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DAGxezyR6LQ</dc:identifier>
  <dcterms:modified xsi:type="dcterms:W3CDTF">2011-08-01T06:04:30Z</dcterms:modified>
  <cp:revision>1</cp:revision>
  <dc:title>Presentación Capstone</dc:title>
</cp:coreProperties>
</file>